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1" r:id="rId6"/>
    <p:sldId id="272" r:id="rId7"/>
    <p:sldId id="273" r:id="rId8"/>
    <p:sldId id="326" r:id="rId9"/>
    <p:sldId id="265" r:id="rId10"/>
    <p:sldId id="275" r:id="rId11"/>
    <p:sldId id="276" r:id="rId12"/>
    <p:sldId id="329" r:id="rId13"/>
    <p:sldId id="277" r:id="rId14"/>
    <p:sldId id="278" r:id="rId15"/>
    <p:sldId id="279" r:id="rId16"/>
    <p:sldId id="283" r:id="rId17"/>
    <p:sldId id="285" r:id="rId18"/>
    <p:sldId id="286" r:id="rId19"/>
    <p:sldId id="289" r:id="rId20"/>
    <p:sldId id="290" r:id="rId21"/>
    <p:sldId id="292" r:id="rId22"/>
    <p:sldId id="291" r:id="rId23"/>
    <p:sldId id="330" r:id="rId24"/>
    <p:sldId id="331" r:id="rId25"/>
    <p:sldId id="332" r:id="rId26"/>
    <p:sldId id="293" r:id="rId27"/>
    <p:sldId id="294" r:id="rId28"/>
    <p:sldId id="327" r:id="rId29"/>
    <p:sldId id="295" r:id="rId30"/>
    <p:sldId id="296" r:id="rId31"/>
    <p:sldId id="297" r:id="rId32"/>
    <p:sldId id="298" r:id="rId33"/>
    <p:sldId id="328" r:id="rId34"/>
    <p:sldId id="322" r:id="rId35"/>
    <p:sldId id="324" r:id="rId36"/>
    <p:sldId id="321" r:id="rId37"/>
    <p:sldId id="299" r:id="rId38"/>
    <p:sldId id="300" r:id="rId39"/>
    <p:sldId id="301" r:id="rId40"/>
    <p:sldId id="302" r:id="rId41"/>
    <p:sldId id="303" r:id="rId42"/>
    <p:sldId id="304" r:id="rId43"/>
    <p:sldId id="305" r:id="rId44"/>
    <p:sldId id="307" r:id="rId45"/>
    <p:sldId id="310" r:id="rId46"/>
    <p:sldId id="312" r:id="rId47"/>
    <p:sldId id="314" r:id="rId48"/>
    <p:sldId id="316"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modifyVerifier cryptProviderType="rsaAES" cryptAlgorithmClass="hash" cryptAlgorithmType="typeAny" cryptAlgorithmSid="14" spinCount="100000" saltData="qmyn88jBFbJ8rbYwPFDo3w==" hashData="QIadxxpOR092NX0/do2AKq1j8t6+RNDlQGxAInO83LzpFJG1ZjZed4EJbH44p0Kn2y62N9Ujo9Its2a8N9ZeQQ=="/>
  <p:extLst>
    <p:ext uri="{521415D9-36F7-43E2-AB2F-B90AF26B5E84}">
      <p14:sectionLst xmlns:p14="http://schemas.microsoft.com/office/powerpoint/2010/main">
        <p14:section name="Default Section" id="{6E0098A3-3260-4DB4-B4E9-8DDCC9F393C9}">
          <p14:sldIdLst>
            <p14:sldId id="256"/>
            <p14:sldId id="271"/>
            <p14:sldId id="272"/>
            <p14:sldId id="273"/>
            <p14:sldId id="326"/>
            <p14:sldId id="265"/>
            <p14:sldId id="275"/>
            <p14:sldId id="276"/>
            <p14:sldId id="329"/>
            <p14:sldId id="277"/>
            <p14:sldId id="278"/>
            <p14:sldId id="279"/>
            <p14:sldId id="283"/>
            <p14:sldId id="285"/>
            <p14:sldId id="286"/>
          </p14:sldIdLst>
        </p14:section>
        <p14:section name="KHÁM CẬN LÂM SÀNG" id="{68053578-47C8-48B9-B110-AF914BE347BC}">
          <p14:sldIdLst>
            <p14:sldId id="289"/>
            <p14:sldId id="290"/>
            <p14:sldId id="292"/>
            <p14:sldId id="291"/>
            <p14:sldId id="330"/>
            <p14:sldId id="331"/>
            <p14:sldId id="332"/>
            <p14:sldId id="293"/>
            <p14:sldId id="294"/>
            <p14:sldId id="327"/>
          </p14:sldIdLst>
        </p14:section>
        <p14:section name="CHỈ ĐỊNH ĐIỀU TRỊ NGOẠI KHOA" id="{D2384C03-8532-4CF9-A5C3-CD6EFA378086}">
          <p14:sldIdLst>
            <p14:sldId id="295"/>
            <p14:sldId id="296"/>
            <p14:sldId id="297"/>
            <p14:sldId id="298"/>
            <p14:sldId id="328"/>
          </p14:sldIdLst>
        </p14:section>
        <p14:section name="BIẾN CHỨNG PHẪU THUẬT" id="{3A172004-C4AB-4802-8BCA-1423AD975B9D}">
          <p14:sldIdLst>
            <p14:sldId id="322"/>
            <p14:sldId id="324"/>
            <p14:sldId id="321"/>
            <p14:sldId id="299"/>
            <p14:sldId id="300"/>
            <p14:sldId id="301"/>
            <p14:sldId id="302"/>
            <p14:sldId id="303"/>
            <p14:sldId id="304"/>
            <p14:sldId id="305"/>
            <p14:sldId id="307"/>
            <p14:sldId id="310"/>
            <p14:sldId id="312"/>
            <p14:sldId id="314"/>
            <p14:sldId id="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FFFF"/>
    <a:srgbClr val="FFFF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0" d="100"/>
          <a:sy n="90" d="100"/>
        </p:scale>
        <p:origin x="8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b38e8abe-debd-4b7b-a571-441ea48c3b71" providerId="ADAL" clId="{FFF91491-34A8-46CE-AFAA-8B1A2CDBD624}"/>
    <pc:docChg chg="undo custSel delSld modSld sldOrd addSection modSection">
      <pc:chgData name="Sci Library User" userId="b38e8abe-debd-4b7b-a571-441ea48c3b71" providerId="ADAL" clId="{FFF91491-34A8-46CE-AFAA-8B1A2CDBD624}" dt="2020-05-22T13:27:16.348" v="320" actId="13926"/>
      <pc:docMkLst>
        <pc:docMk/>
      </pc:docMkLst>
      <pc:sldChg chg="modSp mod">
        <pc:chgData name="Sci Library User" userId="b38e8abe-debd-4b7b-a571-441ea48c3b71" providerId="ADAL" clId="{FFF91491-34A8-46CE-AFAA-8B1A2CDBD624}" dt="2020-05-09T15:33:44.570" v="7" actId="20577"/>
        <pc:sldMkLst>
          <pc:docMk/>
          <pc:sldMk cId="0" sldId="256"/>
        </pc:sldMkLst>
        <pc:spChg chg="mod">
          <ac:chgData name="Sci Library User" userId="b38e8abe-debd-4b7b-a571-441ea48c3b71" providerId="ADAL" clId="{FFF91491-34A8-46CE-AFAA-8B1A2CDBD624}" dt="2020-05-09T15:33:38.870" v="4" actId="403"/>
          <ac:spMkLst>
            <pc:docMk/>
            <pc:sldMk cId="0" sldId="256"/>
            <ac:spMk id="21506" creationId="{E72064D7-440B-497F-83E2-AC32B1AC4B97}"/>
          </ac:spMkLst>
        </pc:spChg>
        <pc:spChg chg="mod">
          <ac:chgData name="Sci Library User" userId="b38e8abe-debd-4b7b-a571-441ea48c3b71" providerId="ADAL" clId="{FFF91491-34A8-46CE-AFAA-8B1A2CDBD624}" dt="2020-05-09T15:33:44.570" v="7" actId="20577"/>
          <ac:spMkLst>
            <pc:docMk/>
            <pc:sldMk cId="0" sldId="256"/>
            <ac:spMk id="21507" creationId="{8699E7CC-D9DD-4FBD-B68A-6BBF4A201262}"/>
          </ac:spMkLst>
        </pc:spChg>
      </pc:sldChg>
      <pc:sldChg chg="modSp del mod ord">
        <pc:chgData name="Sci Library User" userId="b38e8abe-debd-4b7b-a571-441ea48c3b71" providerId="ADAL" clId="{FFF91491-34A8-46CE-AFAA-8B1A2CDBD624}" dt="2020-05-09T16:01:16.355" v="220" actId="47"/>
        <pc:sldMkLst>
          <pc:docMk/>
          <pc:sldMk cId="0" sldId="264"/>
        </pc:sldMkLst>
        <pc:spChg chg="mod">
          <ac:chgData name="Sci Library User" userId="b38e8abe-debd-4b7b-a571-441ea48c3b71" providerId="ADAL" clId="{FFF91491-34A8-46CE-AFAA-8B1A2CDBD624}" dt="2020-05-09T16:00:18.447" v="209" actId="14100"/>
          <ac:spMkLst>
            <pc:docMk/>
            <pc:sldMk cId="0" sldId="264"/>
            <ac:spMk id="56323" creationId="{6AC959EB-D023-4A44-BAC0-FD1B1D8B07D2}"/>
          </ac:spMkLst>
        </pc:spChg>
      </pc:sldChg>
      <pc:sldChg chg="modSp del mod ord">
        <pc:chgData name="Sci Library User" userId="b38e8abe-debd-4b7b-a571-441ea48c3b71" providerId="ADAL" clId="{FFF91491-34A8-46CE-AFAA-8B1A2CDBD624}" dt="2020-05-09T16:02:17.803" v="300" actId="47"/>
        <pc:sldMkLst>
          <pc:docMk/>
          <pc:sldMk cId="0" sldId="266"/>
        </pc:sldMkLst>
        <pc:spChg chg="mod">
          <ac:chgData name="Sci Library User" userId="b38e8abe-debd-4b7b-a571-441ea48c3b71" providerId="ADAL" clId="{FFF91491-34A8-46CE-AFAA-8B1A2CDBD624}" dt="2020-05-09T16:01:26.589" v="221" actId="21"/>
          <ac:spMkLst>
            <pc:docMk/>
            <pc:sldMk cId="0" sldId="266"/>
            <ac:spMk id="58371" creationId="{E8B74827-7BBE-49D8-81BF-7A7BA1451482}"/>
          </ac:spMkLst>
        </pc:spChg>
      </pc:sldChg>
      <pc:sldChg chg="modSp del mod ord">
        <pc:chgData name="Sci Library User" userId="b38e8abe-debd-4b7b-a571-441ea48c3b71" providerId="ADAL" clId="{FFF91491-34A8-46CE-AFAA-8B1A2CDBD624}" dt="2020-05-09T16:02:46.366" v="318" actId="47"/>
        <pc:sldMkLst>
          <pc:docMk/>
          <pc:sldMk cId="0" sldId="268"/>
        </pc:sldMkLst>
        <pc:spChg chg="mod">
          <ac:chgData name="Sci Library User" userId="b38e8abe-debd-4b7b-a571-441ea48c3b71" providerId="ADAL" clId="{FFF91491-34A8-46CE-AFAA-8B1A2CDBD624}" dt="2020-05-09T16:00:24.661" v="211" actId="403"/>
          <ac:spMkLst>
            <pc:docMk/>
            <pc:sldMk cId="0" sldId="268"/>
            <ac:spMk id="60419" creationId="{108859EA-ADCB-40DF-8C24-6A722F98B1C6}"/>
          </ac:spMkLst>
        </pc:spChg>
      </pc:sldChg>
      <pc:sldChg chg="modSp mod">
        <pc:chgData name="Sci Library User" userId="b38e8abe-debd-4b7b-a571-441ea48c3b71" providerId="ADAL" clId="{FFF91491-34A8-46CE-AFAA-8B1A2CDBD624}" dt="2020-05-22T13:22:33.688" v="319" actId="255"/>
        <pc:sldMkLst>
          <pc:docMk/>
          <pc:sldMk cId="0" sldId="271"/>
        </pc:sldMkLst>
        <pc:spChg chg="mod">
          <ac:chgData name="Sci Library User" userId="b38e8abe-debd-4b7b-a571-441ea48c3b71" providerId="ADAL" clId="{FFF91491-34A8-46CE-AFAA-8B1A2CDBD624}" dt="2020-05-22T13:22:33.688" v="319" actId="255"/>
          <ac:spMkLst>
            <pc:docMk/>
            <pc:sldMk cId="0" sldId="271"/>
            <ac:spMk id="4098" creationId="{9B683203-E266-4532-94B3-EB39899BB832}"/>
          </ac:spMkLst>
        </pc:spChg>
      </pc:sldChg>
      <pc:sldChg chg="modSp mod">
        <pc:chgData name="Sci Library User" userId="b38e8abe-debd-4b7b-a571-441ea48c3b71" providerId="ADAL" clId="{FFF91491-34A8-46CE-AFAA-8B1A2CDBD624}" dt="2020-05-09T15:35:00.909" v="30" actId="403"/>
        <pc:sldMkLst>
          <pc:docMk/>
          <pc:sldMk cId="0" sldId="272"/>
        </pc:sldMkLst>
        <pc:spChg chg="mod">
          <ac:chgData name="Sci Library User" userId="b38e8abe-debd-4b7b-a571-441ea48c3b71" providerId="ADAL" clId="{FFF91491-34A8-46CE-AFAA-8B1A2CDBD624}" dt="2020-05-09T15:35:00.909" v="30" actId="403"/>
          <ac:spMkLst>
            <pc:docMk/>
            <pc:sldMk cId="0" sldId="272"/>
            <ac:spMk id="5122" creationId="{4E4E208D-9B90-4E07-9400-A13575F13657}"/>
          </ac:spMkLst>
        </pc:spChg>
      </pc:sldChg>
      <pc:sldChg chg="modSp mod">
        <pc:chgData name="Sci Library User" userId="b38e8abe-debd-4b7b-a571-441ea48c3b71" providerId="ADAL" clId="{FFF91491-34A8-46CE-AFAA-8B1A2CDBD624}" dt="2020-05-09T15:35:26.731" v="41" actId="20577"/>
        <pc:sldMkLst>
          <pc:docMk/>
          <pc:sldMk cId="0" sldId="273"/>
        </pc:sldMkLst>
        <pc:spChg chg="mod">
          <ac:chgData name="Sci Library User" userId="b38e8abe-debd-4b7b-a571-441ea48c3b71" providerId="ADAL" clId="{FFF91491-34A8-46CE-AFAA-8B1A2CDBD624}" dt="2020-05-09T15:35:26.731" v="41" actId="20577"/>
          <ac:spMkLst>
            <pc:docMk/>
            <pc:sldMk cId="0" sldId="273"/>
            <ac:spMk id="6146" creationId="{48256DAC-9433-49D5-81AE-DBD046A49357}"/>
          </ac:spMkLst>
        </pc:spChg>
      </pc:sldChg>
      <pc:sldChg chg="modSp mod">
        <pc:chgData name="Sci Library User" userId="b38e8abe-debd-4b7b-a571-441ea48c3b71" providerId="ADAL" clId="{FFF91491-34A8-46CE-AFAA-8B1A2CDBD624}" dt="2020-05-09T15:40:42.257" v="59" actId="404"/>
        <pc:sldMkLst>
          <pc:docMk/>
          <pc:sldMk cId="0" sldId="276"/>
        </pc:sldMkLst>
        <pc:spChg chg="mod">
          <ac:chgData name="Sci Library User" userId="b38e8abe-debd-4b7b-a571-441ea48c3b71" providerId="ADAL" clId="{FFF91491-34A8-46CE-AFAA-8B1A2CDBD624}" dt="2020-05-09T15:40:42.257" v="59" actId="404"/>
          <ac:spMkLst>
            <pc:docMk/>
            <pc:sldMk cId="0" sldId="276"/>
            <ac:spMk id="9218" creationId="{6AEC5C70-B301-4F7E-844D-4F6D7A0D4DAF}"/>
          </ac:spMkLst>
        </pc:spChg>
      </pc:sldChg>
      <pc:sldChg chg="modSp mod">
        <pc:chgData name="Sci Library User" userId="b38e8abe-debd-4b7b-a571-441ea48c3b71" providerId="ADAL" clId="{FFF91491-34A8-46CE-AFAA-8B1A2CDBD624}" dt="2020-05-09T15:45:53.167" v="61" actId="255"/>
        <pc:sldMkLst>
          <pc:docMk/>
          <pc:sldMk cId="0" sldId="277"/>
        </pc:sldMkLst>
        <pc:spChg chg="mod">
          <ac:chgData name="Sci Library User" userId="b38e8abe-debd-4b7b-a571-441ea48c3b71" providerId="ADAL" clId="{FFF91491-34A8-46CE-AFAA-8B1A2CDBD624}" dt="2020-05-09T15:45:53.167" v="61" actId="255"/>
          <ac:spMkLst>
            <pc:docMk/>
            <pc:sldMk cId="0" sldId="277"/>
            <ac:spMk id="10242" creationId="{04B22F3C-551B-4F76-814D-C4071A002C20}"/>
          </ac:spMkLst>
        </pc:spChg>
      </pc:sldChg>
      <pc:sldChg chg="modSp mod">
        <pc:chgData name="Sci Library User" userId="b38e8abe-debd-4b7b-a571-441ea48c3b71" providerId="ADAL" clId="{FFF91491-34A8-46CE-AFAA-8B1A2CDBD624}" dt="2020-05-09T15:46:03.617" v="62" actId="255"/>
        <pc:sldMkLst>
          <pc:docMk/>
          <pc:sldMk cId="0" sldId="278"/>
        </pc:sldMkLst>
        <pc:spChg chg="mod">
          <ac:chgData name="Sci Library User" userId="b38e8abe-debd-4b7b-a571-441ea48c3b71" providerId="ADAL" clId="{FFF91491-34A8-46CE-AFAA-8B1A2CDBD624}" dt="2020-05-09T15:46:03.617" v="62" actId="255"/>
          <ac:spMkLst>
            <pc:docMk/>
            <pc:sldMk cId="0" sldId="278"/>
            <ac:spMk id="11266" creationId="{1F6BE107-FDA6-4F45-9123-70D0E04991AB}"/>
          </ac:spMkLst>
        </pc:spChg>
      </pc:sldChg>
      <pc:sldChg chg="modSp mod">
        <pc:chgData name="Sci Library User" userId="b38e8abe-debd-4b7b-a571-441ea48c3b71" providerId="ADAL" clId="{FFF91491-34A8-46CE-AFAA-8B1A2CDBD624}" dt="2020-05-09T15:46:42.336" v="64" actId="13926"/>
        <pc:sldMkLst>
          <pc:docMk/>
          <pc:sldMk cId="0" sldId="283"/>
        </pc:sldMkLst>
        <pc:spChg chg="mod">
          <ac:chgData name="Sci Library User" userId="b38e8abe-debd-4b7b-a571-441ea48c3b71" providerId="ADAL" clId="{FFF91491-34A8-46CE-AFAA-8B1A2CDBD624}" dt="2020-05-09T15:46:42.336" v="64" actId="13926"/>
          <ac:spMkLst>
            <pc:docMk/>
            <pc:sldMk cId="0" sldId="283"/>
            <ac:spMk id="49154" creationId="{8A009563-C706-4A4C-A37C-062E12B902B2}"/>
          </ac:spMkLst>
        </pc:spChg>
      </pc:sldChg>
      <pc:sldChg chg="modSp mod">
        <pc:chgData name="Sci Library User" userId="b38e8abe-debd-4b7b-a571-441ea48c3b71" providerId="ADAL" clId="{FFF91491-34A8-46CE-AFAA-8B1A2CDBD624}" dt="2020-05-22T13:27:16.348" v="320" actId="13926"/>
        <pc:sldMkLst>
          <pc:docMk/>
          <pc:sldMk cId="0" sldId="285"/>
        </pc:sldMkLst>
        <pc:spChg chg="mod">
          <ac:chgData name="Sci Library User" userId="b38e8abe-debd-4b7b-a571-441ea48c3b71" providerId="ADAL" clId="{FFF91491-34A8-46CE-AFAA-8B1A2CDBD624}" dt="2020-05-22T13:27:16.348" v="320" actId="13926"/>
          <ac:spMkLst>
            <pc:docMk/>
            <pc:sldMk cId="0" sldId="285"/>
            <ac:spMk id="51202" creationId="{E9D9CB44-49F2-460A-89EF-FE9C8C691AA9}"/>
          </ac:spMkLst>
        </pc:spChg>
      </pc:sldChg>
      <pc:sldChg chg="addSp modSp mod">
        <pc:chgData name="Sci Library User" userId="b38e8abe-debd-4b7b-a571-441ea48c3b71" providerId="ADAL" clId="{FFF91491-34A8-46CE-AFAA-8B1A2CDBD624}" dt="2020-05-09T15:48:27.503" v="104" actId="1076"/>
        <pc:sldMkLst>
          <pc:docMk/>
          <pc:sldMk cId="0" sldId="286"/>
        </pc:sldMkLst>
        <pc:spChg chg="add mod">
          <ac:chgData name="Sci Library User" userId="b38e8abe-debd-4b7b-a571-441ea48c3b71" providerId="ADAL" clId="{FFF91491-34A8-46CE-AFAA-8B1A2CDBD624}" dt="2020-05-09T15:48:27.503" v="104" actId="1076"/>
          <ac:spMkLst>
            <pc:docMk/>
            <pc:sldMk cId="0" sldId="286"/>
            <ac:spMk id="5" creationId="{D82C0859-96B0-4272-B05F-4BF2CE66E773}"/>
          </ac:spMkLst>
        </pc:spChg>
        <pc:spChg chg="mod">
          <ac:chgData name="Sci Library User" userId="b38e8abe-debd-4b7b-a571-441ea48c3b71" providerId="ADAL" clId="{FFF91491-34A8-46CE-AFAA-8B1A2CDBD624}" dt="2020-05-09T15:47:29.383" v="84" actId="1076"/>
          <ac:spMkLst>
            <pc:docMk/>
            <pc:sldMk cId="0" sldId="286"/>
            <ac:spMk id="16387" creationId="{61A8E2D0-059D-4CC5-89B0-7FFAF71EB06E}"/>
          </ac:spMkLst>
        </pc:spChg>
        <pc:spChg chg="mod">
          <ac:chgData name="Sci Library User" userId="b38e8abe-debd-4b7b-a571-441ea48c3b71" providerId="ADAL" clId="{FFF91491-34A8-46CE-AFAA-8B1A2CDBD624}" dt="2020-05-09T15:47:31.639" v="85" actId="1076"/>
          <ac:spMkLst>
            <pc:docMk/>
            <pc:sldMk cId="0" sldId="286"/>
            <ac:spMk id="52226" creationId="{7BDB3705-E9E8-4E97-9568-71EFA961F2E4}"/>
          </ac:spMkLst>
        </pc:spChg>
        <pc:graphicFrameChg chg="add mod">
          <ac:chgData name="Sci Library User" userId="b38e8abe-debd-4b7b-a571-441ea48c3b71" providerId="ADAL" clId="{FFF91491-34A8-46CE-AFAA-8B1A2CDBD624}" dt="2020-05-09T15:47:42.447" v="92" actId="1076"/>
          <ac:graphicFrameMkLst>
            <pc:docMk/>
            <pc:sldMk cId="0" sldId="286"/>
            <ac:graphicFrameMk id="4" creationId="{C58CD5F2-F14A-49BF-8B20-462DE4B96BD0}"/>
          </ac:graphicFrameMkLst>
        </pc:graphicFrameChg>
      </pc:sldChg>
      <pc:sldChg chg="delSp modSp del mod">
        <pc:chgData name="Sci Library User" userId="b38e8abe-debd-4b7b-a571-441ea48c3b71" providerId="ADAL" clId="{FFF91491-34A8-46CE-AFAA-8B1A2CDBD624}" dt="2020-05-09T15:48:12.463" v="103" actId="47"/>
        <pc:sldMkLst>
          <pc:docMk/>
          <pc:sldMk cId="0" sldId="287"/>
        </pc:sldMkLst>
        <pc:spChg chg="del">
          <ac:chgData name="Sci Library User" userId="b38e8abe-debd-4b7b-a571-441ea48c3b71" providerId="ADAL" clId="{FFF91491-34A8-46CE-AFAA-8B1A2CDBD624}" dt="2020-05-09T15:47:50.124" v="93" actId="21"/>
          <ac:spMkLst>
            <pc:docMk/>
            <pc:sldMk cId="0" sldId="287"/>
            <ac:spMk id="5" creationId="{CBF3C92E-3764-4070-ABB5-497DEC124673}"/>
          </ac:spMkLst>
        </pc:spChg>
        <pc:spChg chg="mod">
          <ac:chgData name="Sci Library User" userId="b38e8abe-debd-4b7b-a571-441ea48c3b71" providerId="ADAL" clId="{FFF91491-34A8-46CE-AFAA-8B1A2CDBD624}" dt="2020-05-09T15:47:18.911" v="77" actId="21"/>
          <ac:spMkLst>
            <pc:docMk/>
            <pc:sldMk cId="0" sldId="287"/>
            <ac:spMk id="53250" creationId="{92BEA888-18BF-4DC4-8E4E-10C697017891}"/>
          </ac:spMkLst>
        </pc:spChg>
        <pc:graphicFrameChg chg="del">
          <ac:chgData name="Sci Library User" userId="b38e8abe-debd-4b7b-a571-441ea48c3b71" providerId="ADAL" clId="{FFF91491-34A8-46CE-AFAA-8B1A2CDBD624}" dt="2020-05-09T15:47:33.512" v="86" actId="21"/>
          <ac:graphicFrameMkLst>
            <pc:docMk/>
            <pc:sldMk cId="0" sldId="287"/>
            <ac:graphicFrameMk id="4" creationId="{56A9A4CC-74B4-47AF-946C-90137C6CC6AD}"/>
          </ac:graphicFrameMkLst>
        </pc:graphicFrameChg>
      </pc:sldChg>
      <pc:sldChg chg="modSp mod">
        <pc:chgData name="Sci Library User" userId="b38e8abe-debd-4b7b-a571-441ea48c3b71" providerId="ADAL" clId="{FFF91491-34A8-46CE-AFAA-8B1A2CDBD624}" dt="2020-05-09T15:48:42.577" v="105" actId="403"/>
        <pc:sldMkLst>
          <pc:docMk/>
          <pc:sldMk cId="0" sldId="290"/>
        </pc:sldMkLst>
        <pc:spChg chg="mod">
          <ac:chgData name="Sci Library User" userId="b38e8abe-debd-4b7b-a571-441ea48c3b71" providerId="ADAL" clId="{FFF91491-34A8-46CE-AFAA-8B1A2CDBD624}" dt="2020-05-09T15:48:42.577" v="105" actId="403"/>
          <ac:spMkLst>
            <pc:docMk/>
            <pc:sldMk cId="0" sldId="290"/>
            <ac:spMk id="56322" creationId="{E421B59E-1F51-49E7-970E-F9EDAB1C910A}"/>
          </ac:spMkLst>
        </pc:spChg>
      </pc:sldChg>
      <pc:sldChg chg="modSp mod">
        <pc:chgData name="Sci Library User" userId="b38e8abe-debd-4b7b-a571-441ea48c3b71" providerId="ADAL" clId="{FFF91491-34A8-46CE-AFAA-8B1A2CDBD624}" dt="2020-05-09T15:49:32.507" v="127" actId="114"/>
        <pc:sldMkLst>
          <pc:docMk/>
          <pc:sldMk cId="0" sldId="291"/>
        </pc:sldMkLst>
        <pc:spChg chg="mod">
          <ac:chgData name="Sci Library User" userId="b38e8abe-debd-4b7b-a571-441ea48c3b71" providerId="ADAL" clId="{FFF91491-34A8-46CE-AFAA-8B1A2CDBD624}" dt="2020-05-09T15:49:32.507" v="127" actId="114"/>
          <ac:spMkLst>
            <pc:docMk/>
            <pc:sldMk cId="0" sldId="291"/>
            <ac:spMk id="57346" creationId="{97722DEF-86B7-453B-9023-F145C41CAA0F}"/>
          </ac:spMkLst>
        </pc:spChg>
      </pc:sldChg>
      <pc:sldChg chg="modSp mod">
        <pc:chgData name="Sci Library User" userId="b38e8abe-debd-4b7b-a571-441ea48c3b71" providerId="ADAL" clId="{FFF91491-34A8-46CE-AFAA-8B1A2CDBD624}" dt="2020-05-09T15:48:51.575" v="109" actId="1076"/>
        <pc:sldMkLst>
          <pc:docMk/>
          <pc:sldMk cId="0" sldId="292"/>
        </pc:sldMkLst>
        <pc:spChg chg="mod">
          <ac:chgData name="Sci Library User" userId="b38e8abe-debd-4b7b-a571-441ea48c3b71" providerId="ADAL" clId="{FFF91491-34A8-46CE-AFAA-8B1A2CDBD624}" dt="2020-05-09T15:48:51.575" v="109" actId="1076"/>
          <ac:spMkLst>
            <pc:docMk/>
            <pc:sldMk cId="0" sldId="292"/>
            <ac:spMk id="58370" creationId="{17F3D18F-654F-4633-AD75-57B96D0325B8}"/>
          </ac:spMkLst>
        </pc:spChg>
      </pc:sldChg>
      <pc:sldChg chg="modSp mod">
        <pc:chgData name="Sci Library User" userId="b38e8abe-debd-4b7b-a571-441ea48c3b71" providerId="ADAL" clId="{FFF91491-34A8-46CE-AFAA-8B1A2CDBD624}" dt="2020-05-09T15:50:52.452" v="129" actId="403"/>
        <pc:sldMkLst>
          <pc:docMk/>
          <pc:sldMk cId="0" sldId="293"/>
        </pc:sldMkLst>
        <pc:spChg chg="mod">
          <ac:chgData name="Sci Library User" userId="b38e8abe-debd-4b7b-a571-441ea48c3b71" providerId="ADAL" clId="{FFF91491-34A8-46CE-AFAA-8B1A2CDBD624}" dt="2020-05-09T15:50:52.452" v="129" actId="403"/>
          <ac:spMkLst>
            <pc:docMk/>
            <pc:sldMk cId="0" sldId="293"/>
            <ac:spMk id="59394" creationId="{105EF7AA-8591-40A7-94CC-520C3B26E2CD}"/>
          </ac:spMkLst>
        </pc:spChg>
      </pc:sldChg>
      <pc:sldChg chg="modSp mod">
        <pc:chgData name="Sci Library User" userId="b38e8abe-debd-4b7b-a571-441ea48c3b71" providerId="ADAL" clId="{FFF91491-34A8-46CE-AFAA-8B1A2CDBD624}" dt="2020-05-09T15:53:03.086" v="155" actId="13926"/>
        <pc:sldMkLst>
          <pc:docMk/>
          <pc:sldMk cId="0" sldId="295"/>
        </pc:sldMkLst>
        <pc:spChg chg="mod">
          <ac:chgData name="Sci Library User" userId="b38e8abe-debd-4b7b-a571-441ea48c3b71" providerId="ADAL" clId="{FFF91491-34A8-46CE-AFAA-8B1A2CDBD624}" dt="2020-05-09T15:53:03.086" v="155" actId="13926"/>
          <ac:spMkLst>
            <pc:docMk/>
            <pc:sldMk cId="0" sldId="295"/>
            <ac:spMk id="61442" creationId="{AA235C6A-E46C-4E18-8B0D-FEAA3BA0FF20}"/>
          </ac:spMkLst>
        </pc:spChg>
      </pc:sldChg>
      <pc:sldChg chg="modSp mod">
        <pc:chgData name="Sci Library User" userId="b38e8abe-debd-4b7b-a571-441ea48c3b71" providerId="ADAL" clId="{FFF91491-34A8-46CE-AFAA-8B1A2CDBD624}" dt="2020-05-09T15:54:19.247" v="161" actId="14100"/>
        <pc:sldMkLst>
          <pc:docMk/>
          <pc:sldMk cId="0" sldId="296"/>
        </pc:sldMkLst>
        <pc:spChg chg="mod">
          <ac:chgData name="Sci Library User" userId="b38e8abe-debd-4b7b-a571-441ea48c3b71" providerId="ADAL" clId="{FFF91491-34A8-46CE-AFAA-8B1A2CDBD624}" dt="2020-05-09T15:54:19.247" v="161" actId="14100"/>
          <ac:spMkLst>
            <pc:docMk/>
            <pc:sldMk cId="0" sldId="296"/>
            <ac:spMk id="62466" creationId="{E3D10581-43BA-448C-9EAB-5D757EB59648}"/>
          </ac:spMkLst>
        </pc:spChg>
      </pc:sldChg>
      <pc:sldChg chg="modSp mod">
        <pc:chgData name="Sci Library User" userId="b38e8abe-debd-4b7b-a571-441ea48c3b71" providerId="ADAL" clId="{FFF91491-34A8-46CE-AFAA-8B1A2CDBD624}" dt="2020-05-09T15:54:53.850" v="171" actId="5793"/>
        <pc:sldMkLst>
          <pc:docMk/>
          <pc:sldMk cId="0" sldId="297"/>
        </pc:sldMkLst>
        <pc:spChg chg="mod">
          <ac:chgData name="Sci Library User" userId="b38e8abe-debd-4b7b-a571-441ea48c3b71" providerId="ADAL" clId="{FFF91491-34A8-46CE-AFAA-8B1A2CDBD624}" dt="2020-05-09T15:54:53.850" v="171" actId="5793"/>
          <ac:spMkLst>
            <pc:docMk/>
            <pc:sldMk cId="0" sldId="297"/>
            <ac:spMk id="63490" creationId="{BA28C2C3-2E84-4FA2-BD75-0724F4CBCE07}"/>
          </ac:spMkLst>
        </pc:spChg>
      </pc:sldChg>
      <pc:sldChg chg="modSp mod">
        <pc:chgData name="Sci Library User" userId="b38e8abe-debd-4b7b-a571-441ea48c3b71" providerId="ADAL" clId="{FFF91491-34A8-46CE-AFAA-8B1A2CDBD624}" dt="2020-05-09T15:55:39.609" v="183" actId="255"/>
        <pc:sldMkLst>
          <pc:docMk/>
          <pc:sldMk cId="0" sldId="298"/>
        </pc:sldMkLst>
        <pc:spChg chg="mod">
          <ac:chgData name="Sci Library User" userId="b38e8abe-debd-4b7b-a571-441ea48c3b71" providerId="ADAL" clId="{FFF91491-34A8-46CE-AFAA-8B1A2CDBD624}" dt="2020-05-09T15:55:39.609" v="183" actId="255"/>
          <ac:spMkLst>
            <pc:docMk/>
            <pc:sldMk cId="0" sldId="298"/>
            <ac:spMk id="64514" creationId="{421ADAA8-32D1-4D7A-B87E-A39441C7D642}"/>
          </ac:spMkLst>
        </pc:spChg>
      </pc:sldChg>
      <pc:sldChg chg="modSp mod">
        <pc:chgData name="Sci Library User" userId="b38e8abe-debd-4b7b-a571-441ea48c3b71" providerId="ADAL" clId="{FFF91491-34A8-46CE-AFAA-8B1A2CDBD624}" dt="2020-05-09T15:57:15.435" v="189" actId="114"/>
        <pc:sldMkLst>
          <pc:docMk/>
          <pc:sldMk cId="0" sldId="299"/>
        </pc:sldMkLst>
        <pc:spChg chg="mod">
          <ac:chgData name="Sci Library User" userId="b38e8abe-debd-4b7b-a571-441ea48c3b71" providerId="ADAL" clId="{FFF91491-34A8-46CE-AFAA-8B1A2CDBD624}" dt="2020-05-09T15:57:15.435" v="189" actId="114"/>
          <ac:spMkLst>
            <pc:docMk/>
            <pc:sldMk cId="0" sldId="299"/>
            <ac:spMk id="65538" creationId="{1E58B8C3-ABDA-40FD-960C-7DF940DB03F3}"/>
          </ac:spMkLst>
        </pc:spChg>
      </pc:sldChg>
      <pc:sldChg chg="modSp mod">
        <pc:chgData name="Sci Library User" userId="b38e8abe-debd-4b7b-a571-441ea48c3b71" providerId="ADAL" clId="{FFF91491-34A8-46CE-AFAA-8B1A2CDBD624}" dt="2020-05-09T16:01:33.809" v="228" actId="20577"/>
        <pc:sldMkLst>
          <pc:docMk/>
          <pc:sldMk cId="0" sldId="300"/>
        </pc:sldMkLst>
        <pc:spChg chg="mod">
          <ac:chgData name="Sci Library User" userId="b38e8abe-debd-4b7b-a571-441ea48c3b71" providerId="ADAL" clId="{FFF91491-34A8-46CE-AFAA-8B1A2CDBD624}" dt="2020-05-09T16:01:33.809" v="228" actId="20577"/>
          <ac:spMkLst>
            <pc:docMk/>
            <pc:sldMk cId="0" sldId="300"/>
            <ac:spMk id="66562" creationId="{4153DD3B-3A0E-44EE-BA42-D38ED9A208E9}"/>
          </ac:spMkLst>
        </pc:spChg>
      </pc:sldChg>
      <pc:sldChg chg="modSp mod">
        <pc:chgData name="Sci Library User" userId="b38e8abe-debd-4b7b-a571-441ea48c3b71" providerId="ADAL" clId="{FFF91491-34A8-46CE-AFAA-8B1A2CDBD624}" dt="2020-05-09T16:02:24.861" v="317" actId="20577"/>
        <pc:sldMkLst>
          <pc:docMk/>
          <pc:sldMk cId="0" sldId="301"/>
        </pc:sldMkLst>
        <pc:spChg chg="mod">
          <ac:chgData name="Sci Library User" userId="b38e8abe-debd-4b7b-a571-441ea48c3b71" providerId="ADAL" clId="{FFF91491-34A8-46CE-AFAA-8B1A2CDBD624}" dt="2020-05-09T16:02:09.879" v="296" actId="1076"/>
          <ac:spMkLst>
            <pc:docMk/>
            <pc:sldMk cId="0" sldId="301"/>
            <ac:spMk id="31747" creationId="{9A335FF7-9F52-4529-B37D-6BCA783243D8}"/>
          </ac:spMkLst>
        </pc:spChg>
        <pc:spChg chg="mod">
          <ac:chgData name="Sci Library User" userId="b38e8abe-debd-4b7b-a571-441ea48c3b71" providerId="ADAL" clId="{FFF91491-34A8-46CE-AFAA-8B1A2CDBD624}" dt="2020-05-09T16:02:24.861" v="317" actId="20577"/>
          <ac:spMkLst>
            <pc:docMk/>
            <pc:sldMk cId="0" sldId="301"/>
            <ac:spMk id="67586" creationId="{A9CEF826-AAAF-441F-9472-C2FBB44337DB}"/>
          </ac:spMkLst>
        </pc:spChg>
      </pc:sldChg>
      <pc:sldChg chg="modSp mod">
        <pc:chgData name="Sci Library User" userId="b38e8abe-debd-4b7b-a571-441ea48c3b71" providerId="ADAL" clId="{FFF91491-34A8-46CE-AFAA-8B1A2CDBD624}" dt="2020-05-09T15:59:06.455" v="203" actId="12"/>
        <pc:sldMkLst>
          <pc:docMk/>
          <pc:sldMk cId="0" sldId="302"/>
        </pc:sldMkLst>
        <pc:spChg chg="mod">
          <ac:chgData name="Sci Library User" userId="b38e8abe-debd-4b7b-a571-441ea48c3b71" providerId="ADAL" clId="{FFF91491-34A8-46CE-AFAA-8B1A2CDBD624}" dt="2020-05-09T15:59:06.455" v="203" actId="12"/>
          <ac:spMkLst>
            <pc:docMk/>
            <pc:sldMk cId="0" sldId="302"/>
            <ac:spMk id="68610" creationId="{EF427A65-888B-4749-AC68-D5341E823758}"/>
          </ac:spMkLst>
        </pc:spChg>
      </pc:sldChg>
      <pc:sldChg chg="modSp mod">
        <pc:chgData name="Sci Library User" userId="b38e8abe-debd-4b7b-a571-441ea48c3b71" providerId="ADAL" clId="{FFF91491-34A8-46CE-AFAA-8B1A2CDBD624}" dt="2020-05-09T15:59:31.146" v="205" actId="403"/>
        <pc:sldMkLst>
          <pc:docMk/>
          <pc:sldMk cId="0" sldId="303"/>
        </pc:sldMkLst>
        <pc:spChg chg="mod">
          <ac:chgData name="Sci Library User" userId="b38e8abe-debd-4b7b-a571-441ea48c3b71" providerId="ADAL" clId="{FFF91491-34A8-46CE-AFAA-8B1A2CDBD624}" dt="2020-05-09T15:59:31.146" v="205" actId="403"/>
          <ac:spMkLst>
            <pc:docMk/>
            <pc:sldMk cId="0" sldId="303"/>
            <ac:spMk id="69634" creationId="{5D26E952-EB0D-4E64-BC0D-117ABA033396}"/>
          </ac:spMkLst>
        </pc:spChg>
      </pc:sldChg>
      <pc:sldChg chg="modSp mod">
        <pc:chgData name="Sci Library User" userId="b38e8abe-debd-4b7b-a571-441ea48c3b71" providerId="ADAL" clId="{FFF91491-34A8-46CE-AFAA-8B1A2CDBD624}" dt="2020-05-09T15:59:46.427" v="206" actId="12"/>
        <pc:sldMkLst>
          <pc:docMk/>
          <pc:sldMk cId="0" sldId="304"/>
        </pc:sldMkLst>
        <pc:spChg chg="mod">
          <ac:chgData name="Sci Library User" userId="b38e8abe-debd-4b7b-a571-441ea48c3b71" providerId="ADAL" clId="{FFF91491-34A8-46CE-AFAA-8B1A2CDBD624}" dt="2020-05-09T15:59:46.427" v="206" actId="12"/>
          <ac:spMkLst>
            <pc:docMk/>
            <pc:sldMk cId="0" sldId="304"/>
            <ac:spMk id="70658" creationId="{3B4CAE2C-8620-4FEC-991A-35587FAE84BE}"/>
          </ac:spMkLst>
        </pc:spChg>
      </pc:sldChg>
      <pc:sldChg chg="ord">
        <pc:chgData name="Sci Library User" userId="b38e8abe-debd-4b7b-a571-441ea48c3b71" providerId="ADAL" clId="{FFF91491-34A8-46CE-AFAA-8B1A2CDBD624}" dt="2020-05-09T16:00:58.951" v="219"/>
        <pc:sldMkLst>
          <pc:docMk/>
          <pc:sldMk cId="0" sldId="321"/>
        </pc:sldMkLst>
      </pc:sldChg>
      <pc:sldChg chg="ord">
        <pc:chgData name="Sci Library User" userId="b38e8abe-debd-4b7b-a571-441ea48c3b71" providerId="ADAL" clId="{FFF91491-34A8-46CE-AFAA-8B1A2CDBD624}" dt="2020-05-09T16:00:58.951" v="219"/>
        <pc:sldMkLst>
          <pc:docMk/>
          <pc:sldMk cId="0" sldId="322"/>
        </pc:sldMkLst>
      </pc:sldChg>
      <pc:sldChg chg="ord">
        <pc:chgData name="Sci Library User" userId="b38e8abe-debd-4b7b-a571-441ea48c3b71" providerId="ADAL" clId="{FFF91491-34A8-46CE-AFAA-8B1A2CDBD624}" dt="2020-05-09T16:00:58.951" v="219"/>
        <pc:sldMkLst>
          <pc:docMk/>
          <pc:sldMk cId="0" sldId="324"/>
        </pc:sldMkLst>
      </pc:sldChg>
      <pc:sldChg chg="modSp mod">
        <pc:chgData name="Sci Library User" userId="b38e8abe-debd-4b7b-a571-441ea48c3b71" providerId="ADAL" clId="{FFF91491-34A8-46CE-AFAA-8B1A2CDBD624}" dt="2020-05-09T15:37:16.537" v="48" actId="5793"/>
        <pc:sldMkLst>
          <pc:docMk/>
          <pc:sldMk cId="3162125549" sldId="326"/>
        </pc:sldMkLst>
        <pc:spChg chg="mod">
          <ac:chgData name="Sci Library User" userId="b38e8abe-debd-4b7b-a571-441ea48c3b71" providerId="ADAL" clId="{FFF91491-34A8-46CE-AFAA-8B1A2CDBD624}" dt="2020-05-09T15:37:16.537" v="48" actId="5793"/>
          <ac:spMkLst>
            <pc:docMk/>
            <pc:sldMk cId="3162125549" sldId="326"/>
            <ac:spMk id="6146" creationId="{48256DAC-9433-49D5-81AE-DBD046A49357}"/>
          </ac:spMkLst>
        </pc:spChg>
      </pc:sldChg>
      <pc:sldChg chg="modSp mod">
        <pc:chgData name="Sci Library User" userId="b38e8abe-debd-4b7b-a571-441ea48c3b71" providerId="ADAL" clId="{FFF91491-34A8-46CE-AFAA-8B1A2CDBD624}" dt="2020-05-09T15:51:45.193" v="147" actId="20577"/>
        <pc:sldMkLst>
          <pc:docMk/>
          <pc:sldMk cId="2675371616" sldId="327"/>
        </pc:sldMkLst>
        <pc:spChg chg="mod">
          <ac:chgData name="Sci Library User" userId="b38e8abe-debd-4b7b-a571-441ea48c3b71" providerId="ADAL" clId="{FFF91491-34A8-46CE-AFAA-8B1A2CDBD624}" dt="2020-05-09T15:51:45.193" v="147" actId="20577"/>
          <ac:spMkLst>
            <pc:docMk/>
            <pc:sldMk cId="2675371616" sldId="327"/>
            <ac:spMk id="60418" creationId="{5B68F45A-5542-4ED7-901C-93DFBBFFDFE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bamboo">
            <a:extLst>
              <a:ext uri="{FF2B5EF4-FFF2-40B4-BE49-F238E27FC236}">
                <a16:creationId xmlns:a16="http://schemas.microsoft.com/office/drawing/2014/main" id="{7EA6A168-9020-4222-B7CA-595293630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3792"/>
          <a:stretch>
            <a:fillRect/>
          </a:stretch>
        </p:blipFill>
        <p:spPr bwMode="ltGray">
          <a:xfrm>
            <a:off x="6292850" y="-1588"/>
            <a:ext cx="28575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Rectangle 2"/>
          <p:cNvSpPr>
            <a:spLocks noGrp="1" noChangeArrowheads="1"/>
          </p:cNvSpPr>
          <p:nvPr>
            <p:ph type="ctrTitle"/>
          </p:nvPr>
        </p:nvSpPr>
        <p:spPr>
          <a:xfrm>
            <a:off x="304800" y="1158875"/>
            <a:ext cx="6248400" cy="1431925"/>
          </a:xfrm>
        </p:spPr>
        <p:txBody>
          <a:bodyPr/>
          <a:lstStyle>
            <a:lvl1pPr>
              <a:defRPr/>
            </a:lvl1pPr>
          </a:lstStyle>
          <a:p>
            <a:pPr lvl="0"/>
            <a:r>
              <a:rPr lang="en-US" altLang="en-US" noProof="0"/>
              <a:t>Click to edit Master title style</a:t>
            </a:r>
          </a:p>
        </p:txBody>
      </p:sp>
      <p:sp>
        <p:nvSpPr>
          <p:cNvPr id="2051" name="Rectangle 3"/>
          <p:cNvSpPr>
            <a:spLocks noGrp="1" noChangeArrowheads="1"/>
          </p:cNvSpPr>
          <p:nvPr>
            <p:ph type="subTitle" idx="1"/>
          </p:nvPr>
        </p:nvSpPr>
        <p:spPr>
          <a:xfrm>
            <a:off x="304800" y="3429000"/>
            <a:ext cx="6019800" cy="1752600"/>
          </a:xfrm>
        </p:spPr>
        <p:txBody>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5" name="Date Placeholder 4">
            <a:extLst>
              <a:ext uri="{FF2B5EF4-FFF2-40B4-BE49-F238E27FC236}">
                <a16:creationId xmlns:a16="http://schemas.microsoft.com/office/drawing/2014/main" id="{19E07F5C-57DB-491E-8808-0013EDEE8512}"/>
              </a:ext>
            </a:extLst>
          </p:cNvPr>
          <p:cNvSpPr>
            <a:spLocks noGrp="1" noChangeArrowheads="1"/>
          </p:cNvSpPr>
          <p:nvPr>
            <p:ph type="dt" sz="half" idx="10"/>
          </p:nvPr>
        </p:nvSpPr>
        <p:spPr>
          <a:xfrm>
            <a:off x="257175" y="6248400"/>
            <a:ext cx="1622425" cy="457200"/>
          </a:xfrm>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E61DF840-8506-4AD2-A7E7-2C3812711899}"/>
              </a:ext>
            </a:extLst>
          </p:cNvPr>
          <p:cNvSpPr>
            <a:spLocks noGrp="1" noChangeArrowheads="1"/>
          </p:cNvSpPr>
          <p:nvPr>
            <p:ph type="ftr" sz="quarter" idx="11"/>
          </p:nvPr>
        </p:nvSpPr>
        <p:spPr>
          <a:xfrm>
            <a:off x="2108200" y="6248400"/>
            <a:ext cx="2997200" cy="457200"/>
          </a:xfrm>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202D88CE-6D18-453B-AE33-428C04965D4C}"/>
              </a:ext>
            </a:extLst>
          </p:cNvPr>
          <p:cNvSpPr>
            <a:spLocks noGrp="1" noChangeArrowheads="1"/>
          </p:cNvSpPr>
          <p:nvPr>
            <p:ph type="sldNum" sz="quarter" idx="12"/>
          </p:nvPr>
        </p:nvSpPr>
        <p:spPr>
          <a:xfrm>
            <a:off x="5486400" y="6248400"/>
            <a:ext cx="1371600" cy="457200"/>
          </a:xfrm>
        </p:spPr>
        <p:txBody>
          <a:bodyPr/>
          <a:lstStyle>
            <a:lvl1pPr>
              <a:defRPr smtClean="0"/>
            </a:lvl1pPr>
          </a:lstStyle>
          <a:p>
            <a:pPr>
              <a:defRPr/>
            </a:pPr>
            <a:fld id="{D11870ED-B6E2-4C1A-8D79-E8B998969E97}" type="slidenum">
              <a:rPr lang="en-US" altLang="en-US"/>
              <a:pPr>
                <a:defRPr/>
              </a:pPr>
              <a:t>‹#›</a:t>
            </a:fld>
            <a:endParaRPr lang="en-US" altLang="en-US"/>
          </a:p>
        </p:txBody>
      </p:sp>
    </p:spTree>
    <p:extLst>
      <p:ext uri="{BB962C8B-B14F-4D97-AF65-F5344CB8AC3E}">
        <p14:creationId xmlns:p14="http://schemas.microsoft.com/office/powerpoint/2010/main" val="3073237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ABAA7D92-88EF-4C47-BEF6-EDEBA947562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1">
            <a:extLst>
              <a:ext uri="{FF2B5EF4-FFF2-40B4-BE49-F238E27FC236}">
                <a16:creationId xmlns:a16="http://schemas.microsoft.com/office/drawing/2014/main" id="{3409EF21-BB1E-4CB3-A4AF-C5A7FB97D94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2">
            <a:extLst>
              <a:ext uri="{FF2B5EF4-FFF2-40B4-BE49-F238E27FC236}">
                <a16:creationId xmlns:a16="http://schemas.microsoft.com/office/drawing/2014/main" id="{86F04F27-CC2D-4E50-A109-A2A6B9B677F6}"/>
              </a:ext>
            </a:extLst>
          </p:cNvPr>
          <p:cNvSpPr>
            <a:spLocks noGrp="1" noChangeArrowheads="1"/>
          </p:cNvSpPr>
          <p:nvPr>
            <p:ph type="sldNum" sz="quarter" idx="12"/>
          </p:nvPr>
        </p:nvSpPr>
        <p:spPr>
          <a:ln/>
        </p:spPr>
        <p:txBody>
          <a:bodyPr/>
          <a:lstStyle>
            <a:lvl1pPr>
              <a:defRPr/>
            </a:lvl1pPr>
          </a:lstStyle>
          <a:p>
            <a:pPr>
              <a:defRPr/>
            </a:pPr>
            <a:fld id="{8DFB0336-1A47-47BD-88FA-CE205897A10E}" type="slidenum">
              <a:rPr lang="en-US" altLang="en-US"/>
              <a:pPr>
                <a:defRPr/>
              </a:pPr>
              <a:t>‹#›</a:t>
            </a:fld>
            <a:endParaRPr lang="en-US" altLang="en-US"/>
          </a:p>
        </p:txBody>
      </p:sp>
    </p:spTree>
    <p:extLst>
      <p:ext uri="{BB962C8B-B14F-4D97-AF65-F5344CB8AC3E}">
        <p14:creationId xmlns:p14="http://schemas.microsoft.com/office/powerpoint/2010/main" val="3402120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86450" y="320675"/>
            <a:ext cx="1885950"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20675"/>
            <a:ext cx="550545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5EBA9BE5-FB62-4EA3-80AD-85494ED7334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1">
            <a:extLst>
              <a:ext uri="{FF2B5EF4-FFF2-40B4-BE49-F238E27FC236}">
                <a16:creationId xmlns:a16="http://schemas.microsoft.com/office/drawing/2014/main" id="{A2F38894-65F7-42FC-8C60-34215E539E0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2">
            <a:extLst>
              <a:ext uri="{FF2B5EF4-FFF2-40B4-BE49-F238E27FC236}">
                <a16:creationId xmlns:a16="http://schemas.microsoft.com/office/drawing/2014/main" id="{46048C61-495E-46A8-B134-7804CB8B9E8F}"/>
              </a:ext>
            </a:extLst>
          </p:cNvPr>
          <p:cNvSpPr>
            <a:spLocks noGrp="1" noChangeArrowheads="1"/>
          </p:cNvSpPr>
          <p:nvPr>
            <p:ph type="sldNum" sz="quarter" idx="12"/>
          </p:nvPr>
        </p:nvSpPr>
        <p:spPr>
          <a:ln/>
        </p:spPr>
        <p:txBody>
          <a:bodyPr/>
          <a:lstStyle>
            <a:lvl1pPr>
              <a:defRPr/>
            </a:lvl1pPr>
          </a:lstStyle>
          <a:p>
            <a:pPr>
              <a:defRPr/>
            </a:pPr>
            <a:fld id="{51FAA0ED-0F00-4095-BFEE-2EB1E4D0C082}" type="slidenum">
              <a:rPr lang="en-US" altLang="en-US"/>
              <a:pPr>
                <a:defRPr/>
              </a:pPr>
              <a:t>‹#›</a:t>
            </a:fld>
            <a:endParaRPr lang="en-US" altLang="en-US"/>
          </a:p>
        </p:txBody>
      </p:sp>
    </p:spTree>
    <p:extLst>
      <p:ext uri="{BB962C8B-B14F-4D97-AF65-F5344CB8AC3E}">
        <p14:creationId xmlns:p14="http://schemas.microsoft.com/office/powerpoint/2010/main" val="15547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014AEB44-C32B-49A9-B239-A3D7DAAA2C1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1">
            <a:extLst>
              <a:ext uri="{FF2B5EF4-FFF2-40B4-BE49-F238E27FC236}">
                <a16:creationId xmlns:a16="http://schemas.microsoft.com/office/drawing/2014/main" id="{237D8A43-86BD-422F-9E28-5A3452E6EB4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2">
            <a:extLst>
              <a:ext uri="{FF2B5EF4-FFF2-40B4-BE49-F238E27FC236}">
                <a16:creationId xmlns:a16="http://schemas.microsoft.com/office/drawing/2014/main" id="{BB0E6E6D-B249-4BA9-9FC9-7AF42148B856}"/>
              </a:ext>
            </a:extLst>
          </p:cNvPr>
          <p:cNvSpPr>
            <a:spLocks noGrp="1" noChangeArrowheads="1"/>
          </p:cNvSpPr>
          <p:nvPr>
            <p:ph type="sldNum" sz="quarter" idx="12"/>
          </p:nvPr>
        </p:nvSpPr>
        <p:spPr>
          <a:ln/>
        </p:spPr>
        <p:txBody>
          <a:bodyPr/>
          <a:lstStyle>
            <a:lvl1pPr>
              <a:defRPr/>
            </a:lvl1pPr>
          </a:lstStyle>
          <a:p>
            <a:pPr>
              <a:defRPr/>
            </a:pPr>
            <a:fld id="{25BE54E3-F2F1-43A2-A788-7A857528634B}" type="slidenum">
              <a:rPr lang="en-US" altLang="en-US"/>
              <a:pPr>
                <a:defRPr/>
              </a:pPr>
              <a:t>‹#›</a:t>
            </a:fld>
            <a:endParaRPr lang="en-US" altLang="en-US"/>
          </a:p>
        </p:txBody>
      </p:sp>
    </p:spTree>
    <p:extLst>
      <p:ext uri="{BB962C8B-B14F-4D97-AF65-F5344CB8AC3E}">
        <p14:creationId xmlns:p14="http://schemas.microsoft.com/office/powerpoint/2010/main" val="339020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0">
            <a:extLst>
              <a:ext uri="{FF2B5EF4-FFF2-40B4-BE49-F238E27FC236}">
                <a16:creationId xmlns:a16="http://schemas.microsoft.com/office/drawing/2014/main" id="{AA42E7EC-C65B-4D87-8DBC-8BFEFE2E086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1">
            <a:extLst>
              <a:ext uri="{FF2B5EF4-FFF2-40B4-BE49-F238E27FC236}">
                <a16:creationId xmlns:a16="http://schemas.microsoft.com/office/drawing/2014/main" id="{E4FE01CB-9A48-47EF-A851-D3BAE55AACE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2">
            <a:extLst>
              <a:ext uri="{FF2B5EF4-FFF2-40B4-BE49-F238E27FC236}">
                <a16:creationId xmlns:a16="http://schemas.microsoft.com/office/drawing/2014/main" id="{6FE85BD7-8FF7-4865-AD13-A0539444194E}"/>
              </a:ext>
            </a:extLst>
          </p:cNvPr>
          <p:cNvSpPr>
            <a:spLocks noGrp="1" noChangeArrowheads="1"/>
          </p:cNvSpPr>
          <p:nvPr>
            <p:ph type="sldNum" sz="quarter" idx="12"/>
          </p:nvPr>
        </p:nvSpPr>
        <p:spPr>
          <a:ln/>
        </p:spPr>
        <p:txBody>
          <a:bodyPr/>
          <a:lstStyle>
            <a:lvl1pPr>
              <a:defRPr/>
            </a:lvl1pPr>
          </a:lstStyle>
          <a:p>
            <a:pPr>
              <a:defRPr/>
            </a:pPr>
            <a:fld id="{1501D7DD-3C6F-439A-94CC-124A9104A24B}" type="slidenum">
              <a:rPr lang="en-US" altLang="en-US"/>
              <a:pPr>
                <a:defRPr/>
              </a:pPr>
              <a:t>‹#›</a:t>
            </a:fld>
            <a:endParaRPr lang="en-US" altLang="en-US"/>
          </a:p>
        </p:txBody>
      </p:sp>
    </p:spTree>
    <p:extLst>
      <p:ext uri="{BB962C8B-B14F-4D97-AF65-F5344CB8AC3E}">
        <p14:creationId xmlns:p14="http://schemas.microsoft.com/office/powerpoint/2010/main" val="280381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0767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11688597-36CC-442B-98F1-EB961F9DD51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1">
            <a:extLst>
              <a:ext uri="{FF2B5EF4-FFF2-40B4-BE49-F238E27FC236}">
                <a16:creationId xmlns:a16="http://schemas.microsoft.com/office/drawing/2014/main" id="{D9A01364-993E-47F0-86BA-2379C269CD8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2">
            <a:extLst>
              <a:ext uri="{FF2B5EF4-FFF2-40B4-BE49-F238E27FC236}">
                <a16:creationId xmlns:a16="http://schemas.microsoft.com/office/drawing/2014/main" id="{F1E9B1C1-E9A2-46CB-A3B2-813330A1F814}"/>
              </a:ext>
            </a:extLst>
          </p:cNvPr>
          <p:cNvSpPr>
            <a:spLocks noGrp="1" noChangeArrowheads="1"/>
          </p:cNvSpPr>
          <p:nvPr>
            <p:ph type="sldNum" sz="quarter" idx="12"/>
          </p:nvPr>
        </p:nvSpPr>
        <p:spPr>
          <a:ln/>
        </p:spPr>
        <p:txBody>
          <a:bodyPr/>
          <a:lstStyle>
            <a:lvl1pPr>
              <a:defRPr/>
            </a:lvl1pPr>
          </a:lstStyle>
          <a:p>
            <a:pPr>
              <a:defRPr/>
            </a:pPr>
            <a:fld id="{46115945-23C4-4A6A-A7AB-B7A1DBF5BB7E}" type="slidenum">
              <a:rPr lang="en-US" altLang="en-US"/>
              <a:pPr>
                <a:defRPr/>
              </a:pPr>
              <a:t>‹#›</a:t>
            </a:fld>
            <a:endParaRPr lang="en-US" altLang="en-US"/>
          </a:p>
        </p:txBody>
      </p:sp>
    </p:spTree>
    <p:extLst>
      <p:ext uri="{BB962C8B-B14F-4D97-AF65-F5344CB8AC3E}">
        <p14:creationId xmlns:p14="http://schemas.microsoft.com/office/powerpoint/2010/main" val="240589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EDD28F90-6AD2-4F37-A28A-D1F86E8E4E2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11">
            <a:extLst>
              <a:ext uri="{FF2B5EF4-FFF2-40B4-BE49-F238E27FC236}">
                <a16:creationId xmlns:a16="http://schemas.microsoft.com/office/drawing/2014/main" id="{2A206894-91A0-4DA7-A818-26BF6778717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12">
            <a:extLst>
              <a:ext uri="{FF2B5EF4-FFF2-40B4-BE49-F238E27FC236}">
                <a16:creationId xmlns:a16="http://schemas.microsoft.com/office/drawing/2014/main" id="{E7A06015-443F-4769-B623-29686F46DE75}"/>
              </a:ext>
            </a:extLst>
          </p:cNvPr>
          <p:cNvSpPr>
            <a:spLocks noGrp="1" noChangeArrowheads="1"/>
          </p:cNvSpPr>
          <p:nvPr>
            <p:ph type="sldNum" sz="quarter" idx="12"/>
          </p:nvPr>
        </p:nvSpPr>
        <p:spPr>
          <a:ln/>
        </p:spPr>
        <p:txBody>
          <a:bodyPr/>
          <a:lstStyle>
            <a:lvl1pPr>
              <a:defRPr/>
            </a:lvl1pPr>
          </a:lstStyle>
          <a:p>
            <a:pPr>
              <a:defRPr/>
            </a:pPr>
            <a:fld id="{AC7D9044-32DA-4A2F-B02F-98A7B2A43CB4}" type="slidenum">
              <a:rPr lang="en-US" altLang="en-US"/>
              <a:pPr>
                <a:defRPr/>
              </a:pPr>
              <a:t>‹#›</a:t>
            </a:fld>
            <a:endParaRPr lang="en-US" altLang="en-US"/>
          </a:p>
        </p:txBody>
      </p:sp>
    </p:spTree>
    <p:extLst>
      <p:ext uri="{BB962C8B-B14F-4D97-AF65-F5344CB8AC3E}">
        <p14:creationId xmlns:p14="http://schemas.microsoft.com/office/powerpoint/2010/main" val="310543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60D07259-E8E9-40AD-AEF1-CAEC2F7797D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11">
            <a:extLst>
              <a:ext uri="{FF2B5EF4-FFF2-40B4-BE49-F238E27FC236}">
                <a16:creationId xmlns:a16="http://schemas.microsoft.com/office/drawing/2014/main" id="{D049F288-FAB6-40B8-ACF8-4D05A90F143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12">
            <a:extLst>
              <a:ext uri="{FF2B5EF4-FFF2-40B4-BE49-F238E27FC236}">
                <a16:creationId xmlns:a16="http://schemas.microsoft.com/office/drawing/2014/main" id="{540403C1-486F-4E4E-A370-8C8BF42CD939}"/>
              </a:ext>
            </a:extLst>
          </p:cNvPr>
          <p:cNvSpPr>
            <a:spLocks noGrp="1" noChangeArrowheads="1"/>
          </p:cNvSpPr>
          <p:nvPr>
            <p:ph type="sldNum" sz="quarter" idx="12"/>
          </p:nvPr>
        </p:nvSpPr>
        <p:spPr>
          <a:ln/>
        </p:spPr>
        <p:txBody>
          <a:bodyPr/>
          <a:lstStyle>
            <a:lvl1pPr>
              <a:defRPr/>
            </a:lvl1pPr>
          </a:lstStyle>
          <a:p>
            <a:pPr>
              <a:defRPr/>
            </a:pPr>
            <a:fld id="{738D21A2-6400-467E-8606-B78FEFB9CC55}" type="slidenum">
              <a:rPr lang="en-US" altLang="en-US"/>
              <a:pPr>
                <a:defRPr/>
              </a:pPr>
              <a:t>‹#›</a:t>
            </a:fld>
            <a:endParaRPr lang="en-US" altLang="en-US"/>
          </a:p>
        </p:txBody>
      </p:sp>
    </p:spTree>
    <p:extLst>
      <p:ext uri="{BB962C8B-B14F-4D97-AF65-F5344CB8AC3E}">
        <p14:creationId xmlns:p14="http://schemas.microsoft.com/office/powerpoint/2010/main" val="333467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0408AF05-FFC3-416D-B121-46AB122E110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11">
            <a:extLst>
              <a:ext uri="{FF2B5EF4-FFF2-40B4-BE49-F238E27FC236}">
                <a16:creationId xmlns:a16="http://schemas.microsoft.com/office/drawing/2014/main" id="{DE8A4E48-9AB7-458E-A5F2-CCA969D931E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12">
            <a:extLst>
              <a:ext uri="{FF2B5EF4-FFF2-40B4-BE49-F238E27FC236}">
                <a16:creationId xmlns:a16="http://schemas.microsoft.com/office/drawing/2014/main" id="{C4570780-EBE1-4BD5-8D99-A9B9B400340B}"/>
              </a:ext>
            </a:extLst>
          </p:cNvPr>
          <p:cNvSpPr>
            <a:spLocks noGrp="1" noChangeArrowheads="1"/>
          </p:cNvSpPr>
          <p:nvPr>
            <p:ph type="sldNum" sz="quarter" idx="12"/>
          </p:nvPr>
        </p:nvSpPr>
        <p:spPr>
          <a:ln/>
        </p:spPr>
        <p:txBody>
          <a:bodyPr/>
          <a:lstStyle>
            <a:lvl1pPr>
              <a:defRPr/>
            </a:lvl1pPr>
          </a:lstStyle>
          <a:p>
            <a:pPr>
              <a:defRPr/>
            </a:pPr>
            <a:fld id="{297F5352-DB2A-4D28-A5D4-DD158BFED0AA}" type="slidenum">
              <a:rPr lang="en-US" altLang="en-US"/>
              <a:pPr>
                <a:defRPr/>
              </a:pPr>
              <a:t>‹#›</a:t>
            </a:fld>
            <a:endParaRPr lang="en-US" altLang="en-US"/>
          </a:p>
        </p:txBody>
      </p:sp>
    </p:spTree>
    <p:extLst>
      <p:ext uri="{BB962C8B-B14F-4D97-AF65-F5344CB8AC3E}">
        <p14:creationId xmlns:p14="http://schemas.microsoft.com/office/powerpoint/2010/main" val="2531379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a:extLst>
              <a:ext uri="{FF2B5EF4-FFF2-40B4-BE49-F238E27FC236}">
                <a16:creationId xmlns:a16="http://schemas.microsoft.com/office/drawing/2014/main" id="{89DAF788-99AB-41AC-93EA-4FCA97813D6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1">
            <a:extLst>
              <a:ext uri="{FF2B5EF4-FFF2-40B4-BE49-F238E27FC236}">
                <a16:creationId xmlns:a16="http://schemas.microsoft.com/office/drawing/2014/main" id="{A6D0978A-7903-4E03-AEA3-49DD975D0A5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2">
            <a:extLst>
              <a:ext uri="{FF2B5EF4-FFF2-40B4-BE49-F238E27FC236}">
                <a16:creationId xmlns:a16="http://schemas.microsoft.com/office/drawing/2014/main" id="{97267710-4909-4694-82DA-DD4450EA5387}"/>
              </a:ext>
            </a:extLst>
          </p:cNvPr>
          <p:cNvSpPr>
            <a:spLocks noGrp="1" noChangeArrowheads="1"/>
          </p:cNvSpPr>
          <p:nvPr>
            <p:ph type="sldNum" sz="quarter" idx="12"/>
          </p:nvPr>
        </p:nvSpPr>
        <p:spPr>
          <a:ln/>
        </p:spPr>
        <p:txBody>
          <a:bodyPr/>
          <a:lstStyle>
            <a:lvl1pPr>
              <a:defRPr/>
            </a:lvl1pPr>
          </a:lstStyle>
          <a:p>
            <a:pPr>
              <a:defRPr/>
            </a:pPr>
            <a:fld id="{C955ECD7-4CB1-44A1-BE61-DCB55F7B5B92}" type="slidenum">
              <a:rPr lang="en-US" altLang="en-US"/>
              <a:pPr>
                <a:defRPr/>
              </a:pPr>
              <a:t>‹#›</a:t>
            </a:fld>
            <a:endParaRPr lang="en-US" altLang="en-US"/>
          </a:p>
        </p:txBody>
      </p:sp>
    </p:spTree>
    <p:extLst>
      <p:ext uri="{BB962C8B-B14F-4D97-AF65-F5344CB8AC3E}">
        <p14:creationId xmlns:p14="http://schemas.microsoft.com/office/powerpoint/2010/main" val="344306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a:extLst>
              <a:ext uri="{FF2B5EF4-FFF2-40B4-BE49-F238E27FC236}">
                <a16:creationId xmlns:a16="http://schemas.microsoft.com/office/drawing/2014/main" id="{E5F3E7C5-9FAA-4C3A-BEC5-B540CC3F5E5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11">
            <a:extLst>
              <a:ext uri="{FF2B5EF4-FFF2-40B4-BE49-F238E27FC236}">
                <a16:creationId xmlns:a16="http://schemas.microsoft.com/office/drawing/2014/main" id="{80D03CCC-557A-4E24-848B-DBAE2F8C15A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2">
            <a:extLst>
              <a:ext uri="{FF2B5EF4-FFF2-40B4-BE49-F238E27FC236}">
                <a16:creationId xmlns:a16="http://schemas.microsoft.com/office/drawing/2014/main" id="{4AE3B86F-A5A4-4A52-9F5B-EE7AAC22BF73}"/>
              </a:ext>
            </a:extLst>
          </p:cNvPr>
          <p:cNvSpPr>
            <a:spLocks noGrp="1" noChangeArrowheads="1"/>
          </p:cNvSpPr>
          <p:nvPr>
            <p:ph type="sldNum" sz="quarter" idx="12"/>
          </p:nvPr>
        </p:nvSpPr>
        <p:spPr>
          <a:ln/>
        </p:spPr>
        <p:txBody>
          <a:bodyPr/>
          <a:lstStyle>
            <a:lvl1pPr>
              <a:defRPr/>
            </a:lvl1pPr>
          </a:lstStyle>
          <a:p>
            <a:pPr>
              <a:defRPr/>
            </a:pPr>
            <a:fld id="{F3278831-2215-4A01-8850-DD57322A1635}" type="slidenum">
              <a:rPr lang="en-US" altLang="en-US"/>
              <a:pPr>
                <a:defRPr/>
              </a:pPr>
              <a:t>‹#›</a:t>
            </a:fld>
            <a:endParaRPr lang="en-US" altLang="en-US"/>
          </a:p>
        </p:txBody>
      </p:sp>
    </p:spTree>
    <p:extLst>
      <p:ext uri="{BB962C8B-B14F-4D97-AF65-F5344CB8AC3E}">
        <p14:creationId xmlns:p14="http://schemas.microsoft.com/office/powerpoint/2010/main" val="1318266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1026" name="Picture 7" descr="bamboo">
            <a:extLst>
              <a:ext uri="{FF2B5EF4-FFF2-40B4-BE49-F238E27FC236}">
                <a16:creationId xmlns:a16="http://schemas.microsoft.com/office/drawing/2014/main" id="{47274D23-CBE0-47AD-9BAC-14A5803A2A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45976"/>
          <a:stretch>
            <a:fillRect/>
          </a:stretch>
        </p:blipFill>
        <p:spPr bwMode="ltGray">
          <a:xfrm>
            <a:off x="7353300" y="0"/>
            <a:ext cx="1790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
            <a:extLst>
              <a:ext uri="{FF2B5EF4-FFF2-40B4-BE49-F238E27FC236}">
                <a16:creationId xmlns:a16="http://schemas.microsoft.com/office/drawing/2014/main" id="{253B8739-A13A-46EA-BC63-9D441774F1FE}"/>
              </a:ext>
            </a:extLst>
          </p:cNvPr>
          <p:cNvSpPr>
            <a:spLocks noGrp="1" noChangeArrowheads="1"/>
          </p:cNvSpPr>
          <p:nvPr>
            <p:ph type="title"/>
          </p:nvPr>
        </p:nvSpPr>
        <p:spPr bwMode="auto">
          <a:xfrm>
            <a:off x="228600" y="320675"/>
            <a:ext cx="74676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en-US" altLang="en-US"/>
              <a:t>Click to edit Master title style</a:t>
            </a:r>
          </a:p>
        </p:txBody>
      </p:sp>
      <p:sp>
        <p:nvSpPr>
          <p:cNvPr id="1028" name="Rectangle 9">
            <a:extLst>
              <a:ext uri="{FF2B5EF4-FFF2-40B4-BE49-F238E27FC236}">
                <a16:creationId xmlns:a16="http://schemas.microsoft.com/office/drawing/2014/main" id="{4148A19B-9312-4C5D-A5CE-A644D11D66B0}"/>
              </a:ext>
            </a:extLst>
          </p:cNvPr>
          <p:cNvSpPr>
            <a:spLocks noGrp="1" noChangeArrowheads="1"/>
          </p:cNvSpPr>
          <p:nvPr>
            <p:ph type="body" idx="1"/>
          </p:nvPr>
        </p:nvSpPr>
        <p:spPr bwMode="auto">
          <a:xfrm>
            <a:off x="228600" y="19812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a:extLst>
              <a:ext uri="{FF2B5EF4-FFF2-40B4-BE49-F238E27FC236}">
                <a16:creationId xmlns:a16="http://schemas.microsoft.com/office/drawing/2014/main" id="{03EB5E4A-50AD-4FB8-B0A9-3857F7CD7794}"/>
              </a:ext>
            </a:extLst>
          </p:cNvPr>
          <p:cNvSpPr>
            <a:spLocks noGrp="1" noChangeArrowheads="1"/>
          </p:cNvSpPr>
          <p:nvPr>
            <p:ph type="dt" sz="half" idx="2"/>
          </p:nvPr>
        </p:nvSpPr>
        <p:spPr bwMode="auto">
          <a:xfrm>
            <a:off x="228600" y="6248400"/>
            <a:ext cx="16002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Calibri" panose="020F0502020204030204" pitchFamily="34" charset="0"/>
              </a:defRPr>
            </a:lvl1pPr>
          </a:lstStyle>
          <a:p>
            <a:pPr>
              <a:defRPr/>
            </a:pPr>
            <a:endParaRPr lang="en-US" altLang="en-US"/>
          </a:p>
        </p:txBody>
      </p:sp>
      <p:sp>
        <p:nvSpPr>
          <p:cNvPr id="1035" name="Rectangle 11">
            <a:extLst>
              <a:ext uri="{FF2B5EF4-FFF2-40B4-BE49-F238E27FC236}">
                <a16:creationId xmlns:a16="http://schemas.microsoft.com/office/drawing/2014/main" id="{83CAE3AD-956A-45FE-8B70-481E1C7CCEF3}"/>
              </a:ext>
            </a:extLst>
          </p:cNvPr>
          <p:cNvSpPr>
            <a:spLocks noGrp="1" noChangeArrowheads="1"/>
          </p:cNvSpPr>
          <p:nvPr>
            <p:ph type="ftr" sz="quarter" idx="3"/>
          </p:nvPr>
        </p:nvSpPr>
        <p:spPr bwMode="auto">
          <a:xfrm>
            <a:off x="2209800" y="6248400"/>
            <a:ext cx="35052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Calibri" panose="020F0502020204030204" pitchFamily="34" charset="0"/>
              </a:defRPr>
            </a:lvl1pPr>
          </a:lstStyle>
          <a:p>
            <a:pPr>
              <a:defRPr/>
            </a:pPr>
            <a:endParaRPr lang="en-US" altLang="en-US"/>
          </a:p>
        </p:txBody>
      </p:sp>
      <p:sp>
        <p:nvSpPr>
          <p:cNvPr id="1036" name="Rectangle 12">
            <a:extLst>
              <a:ext uri="{FF2B5EF4-FFF2-40B4-BE49-F238E27FC236}">
                <a16:creationId xmlns:a16="http://schemas.microsoft.com/office/drawing/2014/main" id="{A57EE3BD-45B4-4884-BCA3-FF557C1C6D04}"/>
              </a:ext>
            </a:extLst>
          </p:cNvPr>
          <p:cNvSpPr>
            <a:spLocks noGrp="1" noChangeArrowheads="1"/>
          </p:cNvSpPr>
          <p:nvPr>
            <p:ph type="sldNum" sz="quarter" idx="4"/>
          </p:nvPr>
        </p:nvSpPr>
        <p:spPr bwMode="auto">
          <a:xfrm>
            <a:off x="6248400" y="6248400"/>
            <a:ext cx="1524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Calibri" panose="020F0502020204030204" pitchFamily="34" charset="0"/>
              </a:defRPr>
            </a:lvl1pPr>
          </a:lstStyle>
          <a:p>
            <a:pPr>
              <a:defRPr/>
            </a:pPr>
            <a:fld id="{8D61273B-5DD6-4299-A9D0-9E1B8C430888}"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anose="020B0A04020102020204" pitchFamily="34" charset="0"/>
        </a:defRPr>
      </a:lvl2pPr>
      <a:lvl3pPr algn="ctr" rtl="0" eaLnBrk="0" fontAlgn="base" hangingPunct="0">
        <a:spcBef>
          <a:spcPct val="0"/>
        </a:spcBef>
        <a:spcAft>
          <a:spcPct val="0"/>
        </a:spcAft>
        <a:defRPr sz="4400">
          <a:solidFill>
            <a:schemeClr val="tx2"/>
          </a:solidFill>
          <a:latin typeface="Arial Black" panose="020B0A04020102020204" pitchFamily="34" charset="0"/>
        </a:defRPr>
      </a:lvl3pPr>
      <a:lvl4pPr algn="ctr" rtl="0" eaLnBrk="0" fontAlgn="base" hangingPunct="0">
        <a:spcBef>
          <a:spcPct val="0"/>
        </a:spcBef>
        <a:spcAft>
          <a:spcPct val="0"/>
        </a:spcAft>
        <a:defRPr sz="4400">
          <a:solidFill>
            <a:schemeClr val="tx2"/>
          </a:solidFill>
          <a:latin typeface="Arial Black" panose="020B0A04020102020204" pitchFamily="34" charset="0"/>
        </a:defRPr>
      </a:lvl4pPr>
      <a:lvl5pPr algn="ctr" rtl="0" eaLnBrk="0" fontAlgn="base" hangingPunct="0">
        <a:spcBef>
          <a:spcPct val="0"/>
        </a:spcBef>
        <a:spcAft>
          <a:spcPct val="0"/>
        </a:spcAft>
        <a:defRPr sz="4400">
          <a:solidFill>
            <a:schemeClr val="tx2"/>
          </a:solidFill>
          <a:latin typeface="Arial Black" panose="020B0A04020102020204" pitchFamily="34" charset="0"/>
        </a:defRPr>
      </a:lvl5pPr>
      <a:lvl6pPr marL="457200" algn="ctr" rtl="0" fontAlgn="base">
        <a:spcBef>
          <a:spcPct val="0"/>
        </a:spcBef>
        <a:spcAft>
          <a:spcPct val="0"/>
        </a:spcAft>
        <a:defRPr sz="4400">
          <a:solidFill>
            <a:schemeClr val="tx2"/>
          </a:solidFill>
          <a:latin typeface="Arial Black" panose="020B0A04020102020204" pitchFamily="34" charset="0"/>
        </a:defRPr>
      </a:lvl6pPr>
      <a:lvl7pPr marL="914400" algn="ctr" rtl="0" fontAlgn="base">
        <a:spcBef>
          <a:spcPct val="0"/>
        </a:spcBef>
        <a:spcAft>
          <a:spcPct val="0"/>
        </a:spcAft>
        <a:defRPr sz="4400">
          <a:solidFill>
            <a:schemeClr val="tx2"/>
          </a:solidFill>
          <a:latin typeface="Arial Black" panose="020B0A04020102020204" pitchFamily="34" charset="0"/>
        </a:defRPr>
      </a:lvl7pPr>
      <a:lvl8pPr marL="1371600" algn="ctr" rtl="0" fontAlgn="base">
        <a:spcBef>
          <a:spcPct val="0"/>
        </a:spcBef>
        <a:spcAft>
          <a:spcPct val="0"/>
        </a:spcAft>
        <a:defRPr sz="4400">
          <a:solidFill>
            <a:schemeClr val="tx2"/>
          </a:solidFill>
          <a:latin typeface="Arial Black" panose="020B0A04020102020204" pitchFamily="34" charset="0"/>
        </a:defRPr>
      </a:lvl8pPr>
      <a:lvl9pPr marL="1828800" algn="ctr" rtl="0" fontAlgn="base">
        <a:spcBef>
          <a:spcPct val="0"/>
        </a:spcBef>
        <a:spcAft>
          <a:spcPct val="0"/>
        </a:spcAft>
        <a:defRPr sz="4400">
          <a:solidFill>
            <a:schemeClr val="tx2"/>
          </a:solidFill>
          <a:latin typeface="Arial Black" panose="020B0A04020102020204" pitchFamily="34" charset="0"/>
        </a:defRPr>
      </a:lvl9pPr>
    </p:titleStyle>
    <p:bodyStyle>
      <a:lvl1pPr marL="342900" indent="-342900" algn="l" rtl="0" eaLnBrk="0" fontAlgn="base" hangingPunct="0">
        <a:spcBef>
          <a:spcPct val="20000"/>
        </a:spcBef>
        <a:spcAft>
          <a:spcPct val="0"/>
        </a:spcAft>
        <a:buClr>
          <a:schemeClr val="bg2"/>
        </a:buClr>
        <a:buSzPct val="65000"/>
        <a:buFont typeface="Wingdings" panose="05000000000000000000" pitchFamily="2" charset="2"/>
        <a:buChar char="­"/>
        <a:defRPr sz="32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bg2"/>
        </a:buClr>
        <a:buChar char="–"/>
        <a:defRPr sz="28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
        <a:defRPr sz="24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chemeClr val="bg2"/>
        </a:buClr>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chemeClr val="bg2"/>
        </a:buClr>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3.bin"/><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oleObject" Target="../embeddings/oleObject5.bin"/><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oleObject" Target="../embeddings/oleObject7.bin"/><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png"/><Relationship Id="rId5" Type="http://schemas.openxmlformats.org/officeDocument/2006/relationships/oleObject" Target="../embeddings/oleObject9.bin"/><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8.png"/><Relationship Id="rId5" Type="http://schemas.openxmlformats.org/officeDocument/2006/relationships/oleObject" Target="../embeddings/oleObject11.bin"/><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72064D7-440B-497F-83E2-AC32B1AC4B97}"/>
              </a:ext>
            </a:extLst>
          </p:cNvPr>
          <p:cNvSpPr>
            <a:spLocks noGrp="1" noChangeArrowheads="1"/>
          </p:cNvSpPr>
          <p:nvPr>
            <p:ph type="title"/>
          </p:nvPr>
        </p:nvSpPr>
        <p:spPr>
          <a:xfrm>
            <a:off x="539750" y="572239"/>
            <a:ext cx="7467600" cy="1499449"/>
          </a:xfrm>
        </p:spPr>
        <p:txBody>
          <a:bodyPr/>
          <a:lstStyle/>
          <a:p>
            <a:pPr eaLnBrk="1" hangingPunct="1">
              <a:lnSpc>
                <a:spcPct val="140000"/>
              </a:lnSpc>
              <a:defRPr/>
            </a:pPr>
            <a:r>
              <a:rPr lang="en-US" altLang="en-US" sz="7200" b="1">
                <a:solidFill>
                  <a:srgbClr val="FFFF66"/>
                </a:solidFill>
                <a:effectLst>
                  <a:outerShdw blurRad="38100" dist="38100" dir="2700000" algn="tl">
                    <a:srgbClr val="000000"/>
                  </a:outerShdw>
                </a:effectLst>
                <a:latin typeface="Calibri" panose="020F0502020204030204" pitchFamily="34" charset="0"/>
              </a:rPr>
              <a:t>B</a:t>
            </a:r>
            <a:r>
              <a:rPr lang="vi-VN" altLang="en-US" sz="7200" b="1">
                <a:solidFill>
                  <a:srgbClr val="FFFF66"/>
                </a:solidFill>
                <a:effectLst>
                  <a:outerShdw blurRad="38100" dist="38100" dir="2700000" algn="tl">
                    <a:srgbClr val="000000"/>
                  </a:outerShdw>
                </a:effectLst>
                <a:latin typeface="Calibri" panose="020F0502020204030204" pitchFamily="34" charset="0"/>
              </a:rPr>
              <a:t>ư</a:t>
            </a:r>
            <a:r>
              <a:rPr lang="en-US" altLang="en-US" sz="7200" b="1">
                <a:solidFill>
                  <a:srgbClr val="FFFF66"/>
                </a:solidFill>
                <a:effectLst>
                  <a:outerShdw blurRad="38100" dist="38100" dir="2700000" algn="tl">
                    <a:srgbClr val="000000"/>
                  </a:outerShdw>
                </a:effectLst>
                <a:latin typeface="Calibri" panose="020F0502020204030204" pitchFamily="34" charset="0"/>
              </a:rPr>
              <a:t>ớu tuyến giáp</a:t>
            </a:r>
          </a:p>
        </p:txBody>
      </p:sp>
      <p:sp>
        <p:nvSpPr>
          <p:cNvPr id="21507" name="Rectangle 3">
            <a:extLst>
              <a:ext uri="{FF2B5EF4-FFF2-40B4-BE49-F238E27FC236}">
                <a16:creationId xmlns:a16="http://schemas.microsoft.com/office/drawing/2014/main" id="{8699E7CC-D9DD-4FBD-B68A-6BBF4A201262}"/>
              </a:ext>
            </a:extLst>
          </p:cNvPr>
          <p:cNvSpPr>
            <a:spLocks noGrp="1" noChangeArrowheads="1"/>
          </p:cNvSpPr>
          <p:nvPr>
            <p:ph type="body" idx="1"/>
          </p:nvPr>
        </p:nvSpPr>
        <p:spPr>
          <a:xfrm>
            <a:off x="1476375" y="3581400"/>
            <a:ext cx="6296025" cy="2971800"/>
          </a:xfrm>
        </p:spPr>
        <p:txBody>
          <a:bodyPr/>
          <a:lstStyle/>
          <a:p>
            <a:pPr algn="r" eaLnBrk="1" hangingPunct="1">
              <a:lnSpc>
                <a:spcPct val="80000"/>
              </a:lnSpc>
              <a:buFont typeface="Wingdings" panose="05000000000000000000" pitchFamily="2" charset="2"/>
              <a:buNone/>
              <a:defRPr/>
            </a:pPr>
            <a:r>
              <a:rPr lang="en-US" altLang="en-US" sz="3600" b="1">
                <a:solidFill>
                  <a:srgbClr val="FFFFFF"/>
                </a:solidFill>
                <a:effectLst>
                  <a:outerShdw blurRad="38100" dist="38100" dir="2700000" algn="tl">
                    <a:srgbClr val="000000"/>
                  </a:outerShdw>
                </a:effectLst>
              </a:rPr>
              <a:t>PGS TS Nguyễn Hoài Nam</a:t>
            </a:r>
          </a:p>
          <a:p>
            <a:pPr algn="r" eaLnBrk="1" hangingPunct="1">
              <a:lnSpc>
                <a:spcPct val="80000"/>
              </a:lnSpc>
              <a:buFont typeface="Wingdings" panose="05000000000000000000" pitchFamily="2" charset="2"/>
              <a:buNone/>
              <a:defRPr/>
            </a:pPr>
            <a:r>
              <a:rPr lang="en-US" altLang="en-US" sz="3600" b="1">
                <a:solidFill>
                  <a:srgbClr val="FFFFFF"/>
                </a:solidFill>
                <a:effectLst>
                  <a:outerShdw blurRad="38100" dist="38100" dir="2700000" algn="tl">
                    <a:srgbClr val="000000"/>
                  </a:outerShdw>
                </a:effectLst>
              </a:rPr>
              <a:t>Giảng viên cao cấp</a:t>
            </a:r>
          </a:p>
          <a:p>
            <a:pPr algn="r" eaLnBrk="1" hangingPunct="1">
              <a:lnSpc>
                <a:spcPct val="80000"/>
              </a:lnSpc>
              <a:buFont typeface="Wingdings" panose="05000000000000000000" pitchFamily="2" charset="2"/>
              <a:buNone/>
              <a:defRPr/>
            </a:pPr>
            <a:r>
              <a:rPr lang="en-US" altLang="en-US" sz="3600" b="1">
                <a:solidFill>
                  <a:srgbClr val="FFFFFF"/>
                </a:solidFill>
                <a:effectLst>
                  <a:outerShdw blurRad="38100" dist="38100" dir="2700000" algn="tl">
                    <a:srgbClr val="000000"/>
                  </a:outerShdw>
                </a:effectLst>
              </a:rPr>
              <a:t>Đại học Y d</a:t>
            </a:r>
            <a:r>
              <a:rPr lang="vi-VN" altLang="en-US" sz="3600" b="1">
                <a:solidFill>
                  <a:srgbClr val="FFFFFF"/>
                </a:solidFill>
                <a:effectLst>
                  <a:outerShdw blurRad="38100" dist="38100" dir="2700000" algn="tl">
                    <a:srgbClr val="000000"/>
                  </a:outerShdw>
                </a:effectLst>
              </a:rPr>
              <a:t>ư</a:t>
            </a:r>
            <a:r>
              <a:rPr lang="en-US" altLang="en-US" sz="3600" b="1">
                <a:solidFill>
                  <a:srgbClr val="FFFFFF"/>
                </a:solidFill>
                <a:effectLst>
                  <a:outerShdw blurRad="38100" dist="38100" dir="2700000" algn="tl">
                    <a:srgbClr val="000000"/>
                  </a:outerShdw>
                </a:effectLst>
              </a:rPr>
              <a:t>ợc TP HCM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4B22F3C-551B-4F76-814D-C4071A002C20}"/>
              </a:ext>
            </a:extLst>
          </p:cNvPr>
          <p:cNvSpPr>
            <a:spLocks noGrp="1" noChangeArrowheads="1"/>
          </p:cNvSpPr>
          <p:nvPr>
            <p:ph type="body" idx="1"/>
          </p:nvPr>
        </p:nvSpPr>
        <p:spPr>
          <a:xfrm>
            <a:off x="348343" y="1295400"/>
            <a:ext cx="8458200" cy="5181600"/>
          </a:xfrm>
        </p:spPr>
        <p:txBody>
          <a:bodyPr/>
          <a:lstStyle/>
          <a:p>
            <a:pPr algn="ctr" eaLnBrk="1" hangingPunct="1">
              <a:buClr>
                <a:schemeClr val="tx1"/>
              </a:buClr>
              <a:buFontTx/>
              <a:buNone/>
            </a:pPr>
            <a:r>
              <a:rPr lang="en-US" altLang="en-US" sz="3000">
                <a:solidFill>
                  <a:srgbClr val="FFFF00"/>
                </a:solidFill>
              </a:rPr>
              <a:t>PHÂN LOẠI THEO CẤU TRÚC GPBL</a:t>
            </a:r>
          </a:p>
          <a:p>
            <a:pPr eaLnBrk="1" hangingPunct="1">
              <a:buClr>
                <a:schemeClr val="tx1"/>
              </a:buClr>
              <a:buFontTx/>
              <a:buNone/>
            </a:pPr>
            <a:r>
              <a:rPr lang="en-US" altLang="en-US" sz="3000" b="1" i="1" u="sng">
                <a:solidFill>
                  <a:srgbClr val="FFFFFF"/>
                </a:solidFill>
              </a:rPr>
              <a:t>1. Đại thể:</a:t>
            </a:r>
          </a:p>
          <a:p>
            <a:pPr eaLnBrk="1" hangingPunct="1">
              <a:buClr>
                <a:schemeClr val="tx1"/>
              </a:buClr>
              <a:buFontTx/>
              <a:buChar char="–"/>
            </a:pPr>
            <a:r>
              <a:rPr lang="en-US" altLang="en-US" sz="3000">
                <a:solidFill>
                  <a:srgbClr val="FFFFFF"/>
                </a:solidFill>
              </a:rPr>
              <a:t>B</a:t>
            </a:r>
            <a:r>
              <a:rPr lang="vi-VN" altLang="en-US" sz="3000">
                <a:solidFill>
                  <a:srgbClr val="FFFFFF"/>
                </a:solidFill>
              </a:rPr>
              <a:t>ư</a:t>
            </a:r>
            <a:r>
              <a:rPr lang="en-US" altLang="en-US" sz="3000">
                <a:solidFill>
                  <a:srgbClr val="FFFFFF"/>
                </a:solidFill>
              </a:rPr>
              <a:t>ớu giáp lan toả</a:t>
            </a:r>
          </a:p>
          <a:p>
            <a:pPr eaLnBrk="1" hangingPunct="1">
              <a:buClr>
                <a:schemeClr val="tx1"/>
              </a:buClr>
              <a:buFontTx/>
              <a:buChar char="–"/>
            </a:pPr>
            <a:r>
              <a:rPr lang="en-US" altLang="en-US" sz="3000">
                <a:solidFill>
                  <a:srgbClr val="FFFFFF"/>
                </a:solidFill>
              </a:rPr>
              <a:t>B</a:t>
            </a:r>
            <a:r>
              <a:rPr lang="vi-VN" altLang="en-US" sz="3000">
                <a:solidFill>
                  <a:srgbClr val="FFFFFF"/>
                </a:solidFill>
              </a:rPr>
              <a:t>ư</a:t>
            </a:r>
            <a:r>
              <a:rPr lang="en-US" altLang="en-US" sz="3000">
                <a:solidFill>
                  <a:srgbClr val="FFFFFF"/>
                </a:solidFill>
              </a:rPr>
              <a:t>ớu giáp thể nhân</a:t>
            </a:r>
            <a:r>
              <a:rPr lang="vi-VN" altLang="en-US" sz="3000">
                <a:solidFill>
                  <a:srgbClr val="FFFFFF"/>
                </a:solidFill>
              </a:rPr>
              <a:t> (đơn nhân – đa nhân – nang)</a:t>
            </a:r>
            <a:endParaRPr lang="en-US" altLang="en-US" sz="3000">
              <a:solidFill>
                <a:srgbClr val="FFFFFF"/>
              </a:solidFill>
            </a:endParaRPr>
          </a:p>
          <a:p>
            <a:pPr eaLnBrk="1" hangingPunct="1">
              <a:buClr>
                <a:schemeClr val="tx1"/>
              </a:buClr>
              <a:buFontTx/>
              <a:buChar char="–"/>
            </a:pPr>
            <a:r>
              <a:rPr lang="en-US" altLang="en-US" sz="3000">
                <a:solidFill>
                  <a:srgbClr val="FFFFFF"/>
                </a:solidFill>
              </a:rPr>
              <a:t>B</a:t>
            </a:r>
            <a:r>
              <a:rPr lang="vi-VN" altLang="en-US" sz="3000">
                <a:solidFill>
                  <a:srgbClr val="FFFFFF"/>
                </a:solidFill>
              </a:rPr>
              <a:t>ư</a:t>
            </a:r>
            <a:r>
              <a:rPr lang="en-US" altLang="en-US" sz="3000">
                <a:solidFill>
                  <a:srgbClr val="FFFFFF"/>
                </a:solidFill>
              </a:rPr>
              <a:t>ớu giáp hỗn hợp</a:t>
            </a:r>
          </a:p>
          <a:p>
            <a:pPr eaLnBrk="1" hangingPunct="1">
              <a:lnSpc>
                <a:spcPct val="150000"/>
              </a:lnSpc>
              <a:buClr>
                <a:schemeClr val="tx1"/>
              </a:buClr>
              <a:buFontTx/>
              <a:buNone/>
            </a:pPr>
            <a:r>
              <a:rPr lang="en-US" altLang="en-US" sz="3000" b="1" i="1" u="sng">
                <a:solidFill>
                  <a:srgbClr val="FFFFFF"/>
                </a:solidFill>
              </a:rPr>
              <a:t>2.  Vi thể</a:t>
            </a:r>
            <a:endParaRPr lang="en-US" altLang="en-US" sz="3000" b="1" i="1" u="sng">
              <a:solidFill>
                <a:srgbClr val="FFFFFF"/>
              </a:solidFill>
              <a:sym typeface="Monotype Sorts" panose="01010601010101010101" pitchFamily="2" charset="2"/>
            </a:endParaRPr>
          </a:p>
          <a:p>
            <a:pPr eaLnBrk="1" hangingPunct="1">
              <a:lnSpc>
                <a:spcPct val="110000"/>
              </a:lnSpc>
              <a:buClr>
                <a:schemeClr val="tx1"/>
              </a:buClr>
              <a:buFontTx/>
              <a:buChar char="–"/>
            </a:pPr>
            <a:r>
              <a:rPr lang="en-US" altLang="en-US" sz="3000">
                <a:solidFill>
                  <a:srgbClr val="FFFFFF"/>
                </a:solidFill>
                <a:sym typeface="Monotype Sorts" panose="01010601010101010101" pitchFamily="2" charset="2"/>
              </a:rPr>
              <a:t>B</a:t>
            </a:r>
            <a:r>
              <a:rPr lang="vi-VN" altLang="en-US" sz="3000">
                <a:solidFill>
                  <a:srgbClr val="FFFFFF"/>
                </a:solidFill>
                <a:sym typeface="Monotype Sorts" panose="01010601010101010101" pitchFamily="2" charset="2"/>
              </a:rPr>
              <a:t>ư</a:t>
            </a:r>
            <a:r>
              <a:rPr lang="en-US" altLang="en-US" sz="3000">
                <a:solidFill>
                  <a:srgbClr val="FFFFFF"/>
                </a:solidFill>
                <a:sym typeface="Monotype Sorts" panose="01010601010101010101" pitchFamily="2" charset="2"/>
              </a:rPr>
              <a:t>ớu giáp nhu mô</a:t>
            </a:r>
          </a:p>
          <a:p>
            <a:pPr eaLnBrk="1" hangingPunct="1">
              <a:lnSpc>
                <a:spcPct val="110000"/>
              </a:lnSpc>
              <a:buClr>
                <a:schemeClr val="tx1"/>
              </a:buClr>
              <a:buFontTx/>
              <a:buChar char="–"/>
            </a:pPr>
            <a:r>
              <a:rPr lang="en-US" altLang="en-US" sz="3000">
                <a:solidFill>
                  <a:srgbClr val="FFFFFF"/>
                </a:solidFill>
                <a:sym typeface="Monotype Sorts" panose="01010601010101010101" pitchFamily="2" charset="2"/>
              </a:rPr>
              <a:t>B</a:t>
            </a:r>
            <a:r>
              <a:rPr lang="vi-VN" altLang="en-US" sz="3000">
                <a:solidFill>
                  <a:srgbClr val="FFFFFF"/>
                </a:solidFill>
                <a:sym typeface="Monotype Sorts" panose="01010601010101010101" pitchFamily="2" charset="2"/>
              </a:rPr>
              <a:t>ư</a:t>
            </a:r>
            <a:r>
              <a:rPr lang="en-US" altLang="en-US" sz="3000">
                <a:solidFill>
                  <a:srgbClr val="FFFFFF"/>
                </a:solidFill>
                <a:sym typeface="Monotype Sorts" panose="01010601010101010101" pitchFamily="2" charset="2"/>
              </a:rPr>
              <a:t>ớu giáp thể nang</a:t>
            </a:r>
          </a:p>
          <a:p>
            <a:pPr eaLnBrk="1" hangingPunct="1">
              <a:lnSpc>
                <a:spcPct val="110000"/>
              </a:lnSpc>
              <a:buClr>
                <a:schemeClr val="tx1"/>
              </a:buClr>
              <a:buFontTx/>
              <a:buChar char="–"/>
            </a:pPr>
            <a:r>
              <a:rPr lang="en-US" altLang="en-US" sz="3000">
                <a:solidFill>
                  <a:srgbClr val="FFFFFF"/>
                </a:solidFill>
                <a:sym typeface="Monotype Sorts" panose="01010601010101010101" pitchFamily="2" charset="2"/>
              </a:rPr>
              <a:t>B</a:t>
            </a:r>
            <a:r>
              <a:rPr lang="vi-VN" altLang="en-US" sz="3000">
                <a:solidFill>
                  <a:srgbClr val="FFFFFF"/>
                </a:solidFill>
                <a:sym typeface="Monotype Sorts" panose="01010601010101010101" pitchFamily="2" charset="2"/>
              </a:rPr>
              <a:t>ư</a:t>
            </a:r>
            <a:r>
              <a:rPr lang="en-US" altLang="en-US" sz="3000">
                <a:solidFill>
                  <a:srgbClr val="FFFFFF"/>
                </a:solidFill>
                <a:sym typeface="Monotype Sorts" panose="01010601010101010101" pitchFamily="2" charset="2"/>
              </a:rPr>
              <a:t>ớu giáp hỗn hợp nang-nhu mô</a:t>
            </a:r>
          </a:p>
        </p:txBody>
      </p:sp>
      <p:sp>
        <p:nvSpPr>
          <p:cNvPr id="10243" name="WordArt 3">
            <a:extLst>
              <a:ext uri="{FF2B5EF4-FFF2-40B4-BE49-F238E27FC236}">
                <a16:creationId xmlns:a16="http://schemas.microsoft.com/office/drawing/2014/main" id="{15C37C19-B909-40C5-B45A-0343E1A90817}"/>
              </a:ext>
            </a:extLst>
          </p:cNvPr>
          <p:cNvSpPr>
            <a:spLocks noChangeArrowheads="1" noChangeShapeType="1" noTextEdit="1"/>
          </p:cNvSpPr>
          <p:nvPr/>
        </p:nvSpPr>
        <p:spPr bwMode="auto">
          <a:xfrm>
            <a:off x="685800" y="381000"/>
            <a:ext cx="8077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PHÂN LOẠI BỆNH CỦA TUYẾN GIÁP</a:t>
            </a:r>
          </a:p>
        </p:txBody>
      </p:sp>
    </p:spTree>
  </p:cSld>
  <p:clrMapOvr>
    <a:masterClrMapping/>
  </p:clrMapOvr>
  <p:transition>
    <p:cover dir="d"/>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F6BE107-FDA6-4F45-9123-70D0E04991AB}"/>
              </a:ext>
            </a:extLst>
          </p:cNvPr>
          <p:cNvSpPr>
            <a:spLocks noGrp="1" noChangeArrowheads="1"/>
          </p:cNvSpPr>
          <p:nvPr>
            <p:ph type="body" idx="1"/>
          </p:nvPr>
        </p:nvSpPr>
        <p:spPr>
          <a:xfrm>
            <a:off x="342900" y="1295400"/>
            <a:ext cx="8458200" cy="5181600"/>
          </a:xfrm>
        </p:spPr>
        <p:txBody>
          <a:bodyPr/>
          <a:lstStyle/>
          <a:p>
            <a:pPr algn="ctr" eaLnBrk="1" hangingPunct="1">
              <a:buClr>
                <a:schemeClr val="tx1"/>
              </a:buClr>
              <a:buFontTx/>
              <a:buNone/>
            </a:pPr>
            <a:r>
              <a:rPr lang="en-US" altLang="en-US" sz="2800">
                <a:solidFill>
                  <a:srgbClr val="FFFFFF"/>
                </a:solidFill>
              </a:rPr>
              <a:t>PHÂN LOẠI THEO CẤU TRÚC GPBL</a:t>
            </a:r>
          </a:p>
          <a:p>
            <a:pPr algn="ctr" eaLnBrk="1" hangingPunct="1">
              <a:buClr>
                <a:schemeClr val="tx1"/>
              </a:buClr>
              <a:buFontTx/>
              <a:buNone/>
            </a:pPr>
            <a:r>
              <a:rPr lang="en-US" altLang="en-US" sz="2800">
                <a:solidFill>
                  <a:srgbClr val="FFFF00"/>
                </a:solidFill>
              </a:rPr>
              <a:t>B</a:t>
            </a:r>
            <a:r>
              <a:rPr lang="vi-VN" altLang="en-US" sz="2800">
                <a:solidFill>
                  <a:srgbClr val="FFFF00"/>
                </a:solidFill>
              </a:rPr>
              <a:t>Ư</a:t>
            </a:r>
            <a:r>
              <a:rPr lang="en-US" altLang="en-US" sz="2800">
                <a:solidFill>
                  <a:srgbClr val="FFFF00"/>
                </a:solidFill>
              </a:rPr>
              <a:t>ỚU GIÁP THỂ NHÂN</a:t>
            </a:r>
          </a:p>
          <a:p>
            <a:pPr eaLnBrk="1" hangingPunct="1">
              <a:lnSpc>
                <a:spcPct val="150000"/>
              </a:lnSpc>
              <a:buClr>
                <a:srgbClr val="FFFFFF"/>
              </a:buClr>
              <a:buFontTx/>
              <a:buChar char="–"/>
            </a:pPr>
            <a:r>
              <a:rPr lang="en-US" altLang="en-US" sz="2800">
                <a:solidFill>
                  <a:srgbClr val="FFFF00"/>
                </a:solidFill>
                <a:sym typeface="Monotype Sorts" panose="01010601010101010101" pitchFamily="2" charset="2"/>
              </a:rPr>
              <a:t>Khối u lành tính của TG</a:t>
            </a:r>
          </a:p>
          <a:p>
            <a:pPr eaLnBrk="1" hangingPunct="1">
              <a:lnSpc>
                <a:spcPct val="110000"/>
              </a:lnSpc>
              <a:buClr>
                <a:srgbClr val="FFFFFF"/>
              </a:buClr>
              <a:buFontTx/>
              <a:buChar char="–"/>
            </a:pPr>
            <a:r>
              <a:rPr lang="en-US" altLang="en-US" sz="2800">
                <a:solidFill>
                  <a:srgbClr val="FFFF00"/>
                </a:solidFill>
                <a:sym typeface="Monotype Sorts" panose="01010601010101010101" pitchFamily="2" charset="2"/>
              </a:rPr>
              <a:t>B</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ớu giáp keo</a:t>
            </a:r>
          </a:p>
          <a:p>
            <a:pPr eaLnBrk="1" hangingPunct="1">
              <a:lnSpc>
                <a:spcPct val="110000"/>
              </a:lnSpc>
              <a:buClr>
                <a:srgbClr val="FFFFFF"/>
              </a:buClr>
              <a:buFontTx/>
              <a:buChar char="–"/>
            </a:pPr>
            <a:r>
              <a:rPr lang="en-US" altLang="en-US" sz="2800">
                <a:solidFill>
                  <a:srgbClr val="FFFF00"/>
                </a:solidFill>
                <a:sym typeface="Monotype Sorts" panose="01010601010101010101" pitchFamily="2" charset="2"/>
              </a:rPr>
              <a:t>B</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ớu giáp thể nang</a:t>
            </a:r>
          </a:p>
          <a:p>
            <a:pPr eaLnBrk="1" hangingPunct="1">
              <a:lnSpc>
                <a:spcPct val="110000"/>
              </a:lnSpc>
              <a:buClr>
                <a:srgbClr val="FFFFFF"/>
              </a:buClr>
              <a:buFontTx/>
              <a:buChar char="–"/>
            </a:pPr>
            <a:r>
              <a:rPr lang="en-US" altLang="en-US" sz="2800">
                <a:solidFill>
                  <a:srgbClr val="FFFF00"/>
                </a:solidFill>
                <a:sym typeface="Monotype Sorts" panose="01010601010101010101" pitchFamily="2" charset="2"/>
              </a:rPr>
              <a:t>B</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ớu giáp với vôi hoá-x</a:t>
            </a:r>
            <a:r>
              <a:rPr lang="vi-VN" altLang="en-US" sz="2800">
                <a:solidFill>
                  <a:srgbClr val="FFFF00"/>
                </a:solidFill>
                <a:sym typeface="Monotype Sorts" panose="01010601010101010101" pitchFamily="2" charset="2"/>
              </a:rPr>
              <a:t>ơ</a:t>
            </a:r>
            <a:r>
              <a:rPr lang="en-US" altLang="en-US" sz="2800">
                <a:solidFill>
                  <a:srgbClr val="FFFF00"/>
                </a:solidFill>
                <a:sym typeface="Monotype Sorts" panose="01010601010101010101" pitchFamily="2" charset="2"/>
              </a:rPr>
              <a:t> hoá trong nang</a:t>
            </a:r>
          </a:p>
          <a:p>
            <a:pPr eaLnBrk="1" hangingPunct="1">
              <a:lnSpc>
                <a:spcPct val="110000"/>
              </a:lnSpc>
              <a:buClr>
                <a:srgbClr val="FFFFFF"/>
              </a:buClr>
              <a:buFontTx/>
              <a:buChar char="–"/>
            </a:pPr>
            <a:r>
              <a:rPr lang="en-US" altLang="en-US" sz="2800">
                <a:solidFill>
                  <a:srgbClr val="FFFF00"/>
                </a:solidFill>
                <a:sym typeface="Monotype Sorts" panose="01010601010101010101" pitchFamily="2" charset="2"/>
              </a:rPr>
              <a:t>Xuất huyết trong nang</a:t>
            </a:r>
          </a:p>
          <a:p>
            <a:pPr eaLnBrk="1" hangingPunct="1">
              <a:lnSpc>
                <a:spcPct val="110000"/>
              </a:lnSpc>
              <a:buClr>
                <a:srgbClr val="FFFFFF"/>
              </a:buClr>
              <a:buFontTx/>
              <a:buChar char="–"/>
            </a:pPr>
            <a:r>
              <a:rPr lang="en-US" altLang="en-US" sz="2800">
                <a:solidFill>
                  <a:srgbClr val="FFFF00"/>
                </a:solidFill>
                <a:sym typeface="Monotype Sorts" panose="01010601010101010101" pitchFamily="2" charset="2"/>
              </a:rPr>
              <a:t>B</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ớu giáp nhân ung th</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 hoá</a:t>
            </a:r>
          </a:p>
          <a:p>
            <a:pPr eaLnBrk="1" hangingPunct="1">
              <a:lnSpc>
                <a:spcPct val="110000"/>
              </a:lnSpc>
              <a:buClr>
                <a:srgbClr val="FFFFFF"/>
              </a:buClr>
              <a:buFontTx/>
              <a:buChar char="–"/>
            </a:pPr>
            <a:r>
              <a:rPr lang="en-US" altLang="en-US" sz="2800">
                <a:solidFill>
                  <a:srgbClr val="FFFF00"/>
                </a:solidFill>
                <a:sym typeface="Monotype Sorts" panose="01010601010101010101" pitchFamily="2" charset="2"/>
              </a:rPr>
              <a:t>B</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ớu giáp nhân c</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ờng giáp hoá: Adenome toxique</a:t>
            </a:r>
          </a:p>
        </p:txBody>
      </p:sp>
      <p:sp>
        <p:nvSpPr>
          <p:cNvPr id="11267" name="WordArt 3">
            <a:extLst>
              <a:ext uri="{FF2B5EF4-FFF2-40B4-BE49-F238E27FC236}">
                <a16:creationId xmlns:a16="http://schemas.microsoft.com/office/drawing/2014/main" id="{7D35442E-3550-46F6-AF48-A9C6AEBD8310}"/>
              </a:ext>
            </a:extLst>
          </p:cNvPr>
          <p:cNvSpPr>
            <a:spLocks noChangeArrowheads="1" noChangeShapeType="1" noTextEdit="1"/>
          </p:cNvSpPr>
          <p:nvPr/>
        </p:nvSpPr>
        <p:spPr bwMode="auto">
          <a:xfrm>
            <a:off x="685800" y="381000"/>
            <a:ext cx="8077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PHÂN LOẠI BỆNH CỦA TUYẾN GIÁP</a:t>
            </a:r>
          </a:p>
        </p:txBody>
      </p:sp>
    </p:spTree>
  </p:cSld>
  <p:clrMapOvr>
    <a:masterClrMapping/>
  </p:clrMapOvr>
  <p:transition>
    <p:cover dir="d"/>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337985F-C224-48D7-9FBA-C013DD09FFBF}"/>
              </a:ext>
            </a:extLst>
          </p:cNvPr>
          <p:cNvSpPr>
            <a:spLocks noGrp="1" noChangeArrowheads="1"/>
          </p:cNvSpPr>
          <p:nvPr>
            <p:ph type="body" idx="1"/>
          </p:nvPr>
        </p:nvSpPr>
        <p:spPr>
          <a:xfrm>
            <a:off x="342900" y="1295400"/>
            <a:ext cx="8458200" cy="5181600"/>
          </a:xfrm>
        </p:spPr>
        <p:txBody>
          <a:bodyPr/>
          <a:lstStyle/>
          <a:p>
            <a:pPr algn="ctr" eaLnBrk="1" hangingPunct="1">
              <a:lnSpc>
                <a:spcPct val="110000"/>
              </a:lnSpc>
              <a:buClr>
                <a:schemeClr val="tx1"/>
              </a:buClr>
              <a:buFontTx/>
              <a:buNone/>
            </a:pPr>
            <a:r>
              <a:rPr lang="en-US" altLang="en-US" sz="2800">
                <a:solidFill>
                  <a:srgbClr val="FFFF00"/>
                </a:solidFill>
              </a:rPr>
              <a:t>PHÂN LOẠI THEO HOÀN CẢNH PHÁT SINH</a:t>
            </a:r>
          </a:p>
          <a:p>
            <a:pPr eaLnBrk="1" hangingPunct="1">
              <a:buClr>
                <a:srgbClr val="FFFF00"/>
              </a:buClr>
              <a:buFontTx/>
              <a:buChar char="–"/>
            </a:pPr>
            <a:r>
              <a:rPr lang="en-US" altLang="en-US" sz="2800">
                <a:solidFill>
                  <a:schemeClr val="bg1"/>
                </a:solidFill>
                <a:sym typeface="Monotype Sorts" panose="01010601010101010101" pitchFamily="2" charset="2"/>
              </a:rPr>
              <a:t>B</a:t>
            </a:r>
            <a:r>
              <a:rPr lang="vi-VN" altLang="en-US" sz="2800">
                <a:solidFill>
                  <a:schemeClr val="bg1"/>
                </a:solidFill>
                <a:sym typeface="Monotype Sorts" panose="01010601010101010101" pitchFamily="2" charset="2"/>
              </a:rPr>
              <a:t>ư</a:t>
            </a:r>
            <a:r>
              <a:rPr lang="en-US" altLang="en-US" sz="2800">
                <a:solidFill>
                  <a:schemeClr val="bg1"/>
                </a:solidFill>
                <a:sym typeface="Monotype Sorts" panose="01010601010101010101" pitchFamily="2" charset="2"/>
              </a:rPr>
              <a:t>ớu giáp đ</a:t>
            </a:r>
            <a:r>
              <a:rPr lang="vi-VN" altLang="en-US" sz="2800">
                <a:solidFill>
                  <a:schemeClr val="bg1"/>
                </a:solidFill>
                <a:sym typeface="Monotype Sorts" panose="01010601010101010101" pitchFamily="2" charset="2"/>
              </a:rPr>
              <a:t>ơ</a:t>
            </a:r>
            <a:r>
              <a:rPr lang="en-US" altLang="en-US" sz="2800">
                <a:solidFill>
                  <a:schemeClr val="bg1"/>
                </a:solidFill>
                <a:sym typeface="Monotype Sorts" panose="01010601010101010101" pitchFamily="2" charset="2"/>
              </a:rPr>
              <a:t>n phát</a:t>
            </a:r>
          </a:p>
          <a:p>
            <a:pPr eaLnBrk="1" hangingPunct="1">
              <a:lnSpc>
                <a:spcPct val="110000"/>
              </a:lnSpc>
              <a:buClr>
                <a:srgbClr val="FFFF00"/>
              </a:buClr>
              <a:buFontTx/>
              <a:buChar char="–"/>
            </a:pPr>
            <a:r>
              <a:rPr lang="en-US" altLang="en-US" sz="2800">
                <a:solidFill>
                  <a:schemeClr val="bg1"/>
                </a:solidFill>
                <a:sym typeface="Monotype Sorts" panose="01010601010101010101" pitchFamily="2" charset="2"/>
              </a:rPr>
              <a:t>B</a:t>
            </a:r>
            <a:r>
              <a:rPr lang="vi-VN" altLang="en-US" sz="2800">
                <a:solidFill>
                  <a:schemeClr val="bg1"/>
                </a:solidFill>
                <a:sym typeface="Monotype Sorts" panose="01010601010101010101" pitchFamily="2" charset="2"/>
              </a:rPr>
              <a:t>ư</a:t>
            </a:r>
            <a:r>
              <a:rPr lang="en-US" altLang="en-US" sz="2800">
                <a:solidFill>
                  <a:schemeClr val="bg1"/>
                </a:solidFill>
                <a:sym typeface="Monotype Sorts" panose="01010601010101010101" pitchFamily="2" charset="2"/>
              </a:rPr>
              <a:t>ớu giáp thể dịch</a:t>
            </a:r>
          </a:p>
          <a:p>
            <a:pPr eaLnBrk="1" hangingPunct="1">
              <a:lnSpc>
                <a:spcPct val="110000"/>
              </a:lnSpc>
              <a:buClr>
                <a:srgbClr val="FFFF00"/>
              </a:buClr>
              <a:buFontTx/>
              <a:buChar char="–"/>
            </a:pPr>
            <a:r>
              <a:rPr lang="en-US" altLang="en-US" sz="2800">
                <a:solidFill>
                  <a:schemeClr val="bg1"/>
                </a:solidFill>
                <a:sym typeface="Monotype Sorts" panose="01010601010101010101" pitchFamily="2" charset="2"/>
              </a:rPr>
              <a:t>B</a:t>
            </a:r>
            <a:r>
              <a:rPr lang="vi-VN" altLang="en-US" sz="2800">
                <a:solidFill>
                  <a:schemeClr val="bg1"/>
                </a:solidFill>
                <a:sym typeface="Monotype Sorts" panose="01010601010101010101" pitchFamily="2" charset="2"/>
              </a:rPr>
              <a:t>ư</a:t>
            </a:r>
            <a:r>
              <a:rPr lang="en-US" altLang="en-US" sz="2800">
                <a:solidFill>
                  <a:schemeClr val="bg1"/>
                </a:solidFill>
                <a:sym typeface="Monotype Sorts" panose="01010601010101010101" pitchFamily="2" charset="2"/>
              </a:rPr>
              <a:t>ớu giáp thể dịch địa ph</a:t>
            </a:r>
            <a:r>
              <a:rPr lang="vi-VN" altLang="en-US" sz="2800">
                <a:solidFill>
                  <a:schemeClr val="bg1"/>
                </a:solidFill>
                <a:sym typeface="Monotype Sorts" panose="01010601010101010101" pitchFamily="2" charset="2"/>
              </a:rPr>
              <a:t>ươ</a:t>
            </a:r>
            <a:r>
              <a:rPr lang="en-US" altLang="en-US" sz="2800">
                <a:solidFill>
                  <a:schemeClr val="bg1"/>
                </a:solidFill>
                <a:sym typeface="Monotype Sorts" panose="01010601010101010101" pitchFamily="2" charset="2"/>
              </a:rPr>
              <a:t>ng</a:t>
            </a:r>
          </a:p>
          <a:p>
            <a:pPr algn="ctr" eaLnBrk="1" hangingPunct="1">
              <a:lnSpc>
                <a:spcPct val="160000"/>
              </a:lnSpc>
              <a:buClr>
                <a:schemeClr val="tx1"/>
              </a:buClr>
              <a:buFontTx/>
              <a:buNone/>
            </a:pPr>
            <a:r>
              <a:rPr lang="en-US" altLang="en-US" sz="2800">
                <a:solidFill>
                  <a:srgbClr val="FFFF00"/>
                </a:solidFill>
                <a:sym typeface="Monotype Sorts" panose="01010601010101010101" pitchFamily="2" charset="2"/>
              </a:rPr>
              <a:t>TIÊU CHUẨN PHÂN LOẠI</a:t>
            </a:r>
          </a:p>
          <a:p>
            <a:pPr eaLnBrk="1" hangingPunct="1">
              <a:lnSpc>
                <a:spcPct val="110000"/>
              </a:lnSpc>
              <a:buClr>
                <a:srgbClr val="FFFF00"/>
              </a:buClr>
              <a:buFontTx/>
              <a:buChar char="–"/>
            </a:pPr>
            <a:r>
              <a:rPr lang="en-US" altLang="en-US" sz="2800">
                <a:solidFill>
                  <a:schemeClr val="bg1"/>
                </a:solidFill>
                <a:sym typeface="Monotype Sorts" panose="01010601010101010101" pitchFamily="2" charset="2"/>
              </a:rPr>
              <a:t>Triệu chứng LS &amp; sự phát triển của b</a:t>
            </a:r>
            <a:r>
              <a:rPr lang="vi-VN" altLang="en-US" sz="2800">
                <a:solidFill>
                  <a:schemeClr val="bg1"/>
                </a:solidFill>
                <a:sym typeface="Monotype Sorts" panose="01010601010101010101" pitchFamily="2" charset="2"/>
              </a:rPr>
              <a:t>ư</a:t>
            </a:r>
            <a:r>
              <a:rPr lang="en-US" altLang="en-US" sz="2800">
                <a:solidFill>
                  <a:schemeClr val="bg1"/>
                </a:solidFill>
                <a:sym typeface="Monotype Sorts" panose="01010601010101010101" pitchFamily="2" charset="2"/>
              </a:rPr>
              <a:t>ớu</a:t>
            </a:r>
          </a:p>
          <a:p>
            <a:pPr eaLnBrk="1" hangingPunct="1">
              <a:lnSpc>
                <a:spcPct val="110000"/>
              </a:lnSpc>
              <a:buClr>
                <a:srgbClr val="FFFF00"/>
              </a:buClr>
              <a:buFontTx/>
              <a:buChar char="–"/>
            </a:pPr>
            <a:r>
              <a:rPr lang="en-US" altLang="en-US" sz="2800">
                <a:solidFill>
                  <a:schemeClr val="bg1"/>
                </a:solidFill>
                <a:sym typeface="Monotype Sorts" panose="01010601010101010101" pitchFamily="2" charset="2"/>
              </a:rPr>
              <a:t>Các XN CLS về hình thái và chức năng TG</a:t>
            </a:r>
          </a:p>
          <a:p>
            <a:pPr eaLnBrk="1" hangingPunct="1">
              <a:lnSpc>
                <a:spcPct val="110000"/>
              </a:lnSpc>
              <a:buClr>
                <a:srgbClr val="FFFF00"/>
              </a:buClr>
              <a:buFontTx/>
              <a:buChar char="–"/>
            </a:pPr>
            <a:r>
              <a:rPr lang="en-US" altLang="en-US" sz="2800">
                <a:solidFill>
                  <a:schemeClr val="bg1"/>
                </a:solidFill>
                <a:sym typeface="Monotype Sorts" panose="01010601010101010101" pitchFamily="2" charset="2"/>
              </a:rPr>
              <a:t>Nhận xét về GPBL của b</a:t>
            </a:r>
            <a:r>
              <a:rPr lang="vi-VN" altLang="en-US" sz="2800">
                <a:solidFill>
                  <a:schemeClr val="bg1"/>
                </a:solidFill>
                <a:sym typeface="Monotype Sorts" panose="01010601010101010101" pitchFamily="2" charset="2"/>
              </a:rPr>
              <a:t>ư</a:t>
            </a:r>
            <a:r>
              <a:rPr lang="en-US" altLang="en-US" sz="2800">
                <a:solidFill>
                  <a:schemeClr val="bg1"/>
                </a:solidFill>
                <a:sym typeface="Monotype Sorts" panose="01010601010101010101" pitchFamily="2" charset="2"/>
              </a:rPr>
              <a:t>ớu giáp</a:t>
            </a:r>
          </a:p>
        </p:txBody>
      </p:sp>
      <p:sp>
        <p:nvSpPr>
          <p:cNvPr id="12291" name="WordArt 3">
            <a:extLst>
              <a:ext uri="{FF2B5EF4-FFF2-40B4-BE49-F238E27FC236}">
                <a16:creationId xmlns:a16="http://schemas.microsoft.com/office/drawing/2014/main" id="{191D0084-3F94-43E7-992F-5A5A18A52E56}"/>
              </a:ext>
            </a:extLst>
          </p:cNvPr>
          <p:cNvSpPr>
            <a:spLocks noChangeArrowheads="1" noChangeShapeType="1" noTextEdit="1"/>
          </p:cNvSpPr>
          <p:nvPr/>
        </p:nvSpPr>
        <p:spPr bwMode="auto">
          <a:xfrm>
            <a:off x="685800" y="381000"/>
            <a:ext cx="8077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PHÂN LOẠI BỆNH CỦA TUYẾN GIÁP</a:t>
            </a:r>
          </a:p>
        </p:txBody>
      </p:sp>
    </p:spTree>
  </p:cSld>
  <p:clrMapOvr>
    <a:masterClrMapping/>
  </p:clrMapOvr>
  <p:transition>
    <p:cover dir="d"/>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A009563-C706-4A4C-A37C-062E12B902B2}"/>
              </a:ext>
            </a:extLst>
          </p:cNvPr>
          <p:cNvSpPr>
            <a:spLocks noGrp="1" noChangeArrowheads="1"/>
          </p:cNvSpPr>
          <p:nvPr>
            <p:ph type="body" idx="1"/>
          </p:nvPr>
        </p:nvSpPr>
        <p:spPr>
          <a:xfrm>
            <a:off x="179512" y="865414"/>
            <a:ext cx="8784976" cy="5981700"/>
          </a:xfrm>
        </p:spPr>
        <p:txBody>
          <a:bodyPr/>
          <a:lstStyle/>
          <a:p>
            <a:pPr eaLnBrk="1" hangingPunct="1">
              <a:spcBef>
                <a:spcPts val="600"/>
              </a:spcBef>
              <a:spcAft>
                <a:spcPts val="600"/>
              </a:spcAft>
              <a:buClr>
                <a:schemeClr val="tx1"/>
              </a:buClr>
              <a:buFontTx/>
              <a:buNone/>
              <a:defRPr/>
            </a:pPr>
            <a:r>
              <a:rPr lang="en-US" altLang="en-US" sz="2600">
                <a:solidFill>
                  <a:srgbClr val="FFFF00"/>
                </a:solidFill>
                <a:effectLst>
                  <a:outerShdw blurRad="38100" dist="38100" dir="2700000" algn="tl">
                    <a:srgbClr val="000000"/>
                  </a:outerShdw>
                </a:effectLst>
              </a:rPr>
              <a:t>1. NHÌN</a:t>
            </a:r>
            <a:r>
              <a:rPr lang="en-US" altLang="en-US" sz="2600">
                <a:solidFill>
                  <a:srgbClr val="003300"/>
                </a:solidFill>
                <a:effectLst>
                  <a:outerShdw blurRad="38100" dist="38100" dir="2700000" algn="tl">
                    <a:srgbClr val="000000"/>
                  </a:outerShdw>
                </a:effectLst>
              </a:rPr>
              <a:t>:</a:t>
            </a:r>
          </a:p>
          <a:p>
            <a:pPr eaLnBrk="1" hangingPunct="1">
              <a:spcBef>
                <a:spcPts val="600"/>
              </a:spcBef>
              <a:spcAft>
                <a:spcPts val="600"/>
              </a:spcAft>
              <a:buClr>
                <a:schemeClr val="tx1"/>
              </a:buClr>
              <a:buFontTx/>
              <a:buNone/>
              <a:defRPr/>
            </a:pPr>
            <a:r>
              <a:rPr lang="en-US" altLang="en-US" sz="2600" b="1" i="1" u="sng">
                <a:solidFill>
                  <a:schemeClr val="bg1"/>
                </a:solidFill>
              </a:rPr>
              <a:t>a. BG thể nhân và nang:</a:t>
            </a:r>
            <a:endParaRPr lang="en-US" altLang="en-US" sz="2600" b="1" i="1" u="sng">
              <a:solidFill>
                <a:schemeClr val="bg1"/>
              </a:solidFill>
              <a:effectLst>
                <a:outerShdw blurRad="38100" dist="38100" dir="2700000" algn="tl">
                  <a:srgbClr val="000000"/>
                </a:outerShdw>
              </a:effectLst>
            </a:endParaRPr>
          </a:p>
          <a:p>
            <a:pPr eaLnBrk="1" hangingPunct="1">
              <a:spcBef>
                <a:spcPts val="600"/>
              </a:spcBef>
              <a:spcAft>
                <a:spcPts val="600"/>
              </a:spcAft>
              <a:buClr>
                <a:schemeClr val="tx1"/>
              </a:buClr>
              <a:defRPr/>
            </a:pPr>
            <a:r>
              <a:rPr lang="en-US" altLang="en-US" sz="2600">
                <a:solidFill>
                  <a:schemeClr val="bg1"/>
                </a:solidFill>
              </a:rPr>
              <a:t>Khối u lộ rõ d</a:t>
            </a:r>
            <a:r>
              <a:rPr lang="vi-VN" altLang="en-US" sz="2600">
                <a:solidFill>
                  <a:schemeClr val="bg1"/>
                </a:solidFill>
              </a:rPr>
              <a:t>ư</a:t>
            </a:r>
            <a:r>
              <a:rPr lang="en-US" altLang="en-US" sz="2600">
                <a:solidFill>
                  <a:schemeClr val="bg1"/>
                </a:solidFill>
              </a:rPr>
              <a:t>ới da, nằm giữa hay lệch một bên</a:t>
            </a:r>
          </a:p>
          <a:p>
            <a:pPr eaLnBrk="1" hangingPunct="1">
              <a:spcBef>
                <a:spcPts val="600"/>
              </a:spcBef>
              <a:spcAft>
                <a:spcPts val="600"/>
              </a:spcAft>
              <a:buClr>
                <a:schemeClr val="tx1"/>
              </a:buClr>
              <a:defRPr/>
            </a:pPr>
            <a:r>
              <a:rPr lang="en-US" altLang="en-US" sz="2600">
                <a:solidFill>
                  <a:schemeClr val="bg1"/>
                </a:solidFill>
                <a:highlight>
                  <a:srgbClr val="800000"/>
                </a:highlight>
              </a:rPr>
              <a:t>Di động theo nhịp nuốt</a:t>
            </a:r>
            <a:endParaRPr lang="vi-VN" altLang="en-US" sz="2600">
              <a:solidFill>
                <a:schemeClr val="bg1"/>
              </a:solidFill>
              <a:highlight>
                <a:srgbClr val="800000"/>
              </a:highlight>
            </a:endParaRPr>
          </a:p>
          <a:p>
            <a:pPr eaLnBrk="1" hangingPunct="1">
              <a:spcBef>
                <a:spcPts val="600"/>
              </a:spcBef>
              <a:spcAft>
                <a:spcPts val="600"/>
              </a:spcAft>
              <a:buClr>
                <a:schemeClr val="tx1"/>
              </a:buClr>
              <a:buFontTx/>
              <a:buNone/>
              <a:defRPr/>
            </a:pPr>
            <a:r>
              <a:rPr lang="en-US" altLang="en-US" sz="2600" b="1" i="1" u="sng">
                <a:solidFill>
                  <a:schemeClr val="bg1"/>
                </a:solidFill>
              </a:rPr>
              <a:t>b. BG thể nhu mô lan tỏa:</a:t>
            </a:r>
            <a:endParaRPr lang="en-US" altLang="en-US" sz="2600" b="1" i="1" u="sng">
              <a:solidFill>
                <a:schemeClr val="bg1"/>
              </a:solidFill>
              <a:effectLst>
                <a:outerShdw blurRad="38100" dist="38100" dir="2700000" algn="tl">
                  <a:srgbClr val="000000"/>
                </a:outerShdw>
              </a:effectLst>
            </a:endParaRPr>
          </a:p>
          <a:p>
            <a:pPr eaLnBrk="1" hangingPunct="1">
              <a:spcBef>
                <a:spcPts val="600"/>
              </a:spcBef>
              <a:spcAft>
                <a:spcPts val="600"/>
              </a:spcAft>
              <a:buClr>
                <a:srgbClr val="FFFF00"/>
              </a:buClr>
              <a:buFontTx/>
              <a:buChar char="–"/>
              <a:defRPr/>
            </a:pPr>
            <a:r>
              <a:rPr lang="en-US" altLang="en-US" sz="2600">
                <a:solidFill>
                  <a:schemeClr val="bg1"/>
                </a:solidFill>
              </a:rPr>
              <a:t>Nổi u to đều một hay hai bên, bề mặt lan tỏa</a:t>
            </a:r>
          </a:p>
          <a:p>
            <a:pPr eaLnBrk="1" hangingPunct="1">
              <a:spcBef>
                <a:spcPts val="600"/>
              </a:spcBef>
              <a:spcAft>
                <a:spcPts val="600"/>
              </a:spcAft>
              <a:buClr>
                <a:srgbClr val="FFFF00"/>
              </a:buClr>
              <a:buFontTx/>
              <a:buChar char="–"/>
              <a:defRPr/>
            </a:pPr>
            <a:r>
              <a:rPr lang="en-US" altLang="en-US" sz="2600">
                <a:solidFill>
                  <a:schemeClr val="bg1"/>
                </a:solidFill>
              </a:rPr>
              <a:t>Chân rộng hay hẹp tùy một hay hai thùy tham gia</a:t>
            </a:r>
          </a:p>
          <a:p>
            <a:pPr eaLnBrk="1" hangingPunct="1">
              <a:spcBef>
                <a:spcPts val="600"/>
              </a:spcBef>
              <a:spcAft>
                <a:spcPts val="600"/>
              </a:spcAft>
              <a:buClr>
                <a:schemeClr val="tx1"/>
              </a:buClr>
              <a:buFontTx/>
              <a:buNone/>
              <a:defRPr/>
            </a:pPr>
            <a:r>
              <a:rPr lang="en-US" altLang="en-US" sz="2600" b="1" i="1" u="sng">
                <a:solidFill>
                  <a:schemeClr val="bg1"/>
                </a:solidFill>
              </a:rPr>
              <a:t>c. B</a:t>
            </a:r>
            <a:r>
              <a:rPr lang="vi-VN" altLang="en-US" sz="2600" b="1" i="1" u="sng">
                <a:solidFill>
                  <a:schemeClr val="bg1"/>
                </a:solidFill>
              </a:rPr>
              <a:t>ư</a:t>
            </a:r>
            <a:r>
              <a:rPr lang="en-US" altLang="en-US" sz="2600" b="1" i="1" u="sng">
                <a:solidFill>
                  <a:schemeClr val="bg1"/>
                </a:solidFill>
              </a:rPr>
              <a:t>ớu giáp hỗn hợp đa nhân, đa nang</a:t>
            </a:r>
          </a:p>
          <a:p>
            <a:pPr eaLnBrk="1" hangingPunct="1">
              <a:spcBef>
                <a:spcPts val="600"/>
              </a:spcBef>
              <a:spcAft>
                <a:spcPts val="600"/>
              </a:spcAft>
              <a:buClr>
                <a:srgbClr val="FFFF00"/>
              </a:buClr>
              <a:buFontTx/>
              <a:buChar char="–"/>
              <a:defRPr/>
            </a:pPr>
            <a:r>
              <a:rPr lang="en-US" altLang="en-US" sz="2600">
                <a:solidFill>
                  <a:schemeClr val="bg1"/>
                </a:solidFill>
              </a:rPr>
              <a:t>Nổi lên ở giữa cổ một khối u gồ gề, kích th</a:t>
            </a:r>
            <a:r>
              <a:rPr lang="vi-VN" altLang="en-US" sz="2600">
                <a:solidFill>
                  <a:schemeClr val="bg1"/>
                </a:solidFill>
              </a:rPr>
              <a:t>ư</a:t>
            </a:r>
            <a:r>
              <a:rPr lang="en-US" altLang="en-US" sz="2600">
                <a:solidFill>
                  <a:schemeClr val="bg1"/>
                </a:solidFill>
              </a:rPr>
              <a:t>ớc </a:t>
            </a:r>
            <a:r>
              <a:rPr lang="vi-VN" altLang="en-US" sz="2600">
                <a:solidFill>
                  <a:schemeClr val="bg1"/>
                </a:solidFill>
              </a:rPr>
              <a:t>ko</a:t>
            </a:r>
            <a:r>
              <a:rPr lang="en-US" altLang="en-US" sz="2600">
                <a:solidFill>
                  <a:schemeClr val="bg1"/>
                </a:solidFill>
              </a:rPr>
              <a:t> đều.</a:t>
            </a:r>
          </a:p>
          <a:p>
            <a:pPr eaLnBrk="1" hangingPunct="1">
              <a:spcBef>
                <a:spcPts val="600"/>
              </a:spcBef>
              <a:spcAft>
                <a:spcPts val="600"/>
              </a:spcAft>
              <a:buClr>
                <a:srgbClr val="FFFF00"/>
              </a:buClr>
              <a:buFontTx/>
              <a:buChar char="–"/>
              <a:defRPr/>
            </a:pPr>
            <a:r>
              <a:rPr lang="en-US" altLang="en-US" sz="2600">
                <a:solidFill>
                  <a:schemeClr val="bg1"/>
                </a:solidFill>
              </a:rPr>
              <a:t>B</a:t>
            </a:r>
            <a:r>
              <a:rPr lang="vi-VN" altLang="en-US" sz="2600">
                <a:solidFill>
                  <a:schemeClr val="bg1"/>
                </a:solidFill>
              </a:rPr>
              <a:t>ư</a:t>
            </a:r>
            <a:r>
              <a:rPr lang="en-US" altLang="en-US" sz="2600">
                <a:solidFill>
                  <a:schemeClr val="bg1"/>
                </a:solidFill>
              </a:rPr>
              <a:t>ớu giáp thòng: khó phát hiện</a:t>
            </a:r>
          </a:p>
          <a:p>
            <a:pPr eaLnBrk="1" hangingPunct="1">
              <a:spcBef>
                <a:spcPts val="600"/>
              </a:spcBef>
              <a:spcAft>
                <a:spcPts val="600"/>
              </a:spcAft>
              <a:buClr>
                <a:srgbClr val="FFFF00"/>
              </a:buClr>
              <a:buFontTx/>
              <a:buChar char="–"/>
              <a:defRPr/>
            </a:pPr>
            <a:r>
              <a:rPr lang="en-US" altLang="en-US" sz="2600">
                <a:solidFill>
                  <a:schemeClr val="bg1"/>
                </a:solidFill>
                <a:highlight>
                  <a:srgbClr val="800000"/>
                </a:highlight>
              </a:rPr>
              <a:t>BN béo, già, da nhăn </a:t>
            </a:r>
            <a:r>
              <a:rPr lang="vi-VN" altLang="en-US" sz="2600">
                <a:solidFill>
                  <a:schemeClr val="bg1"/>
                </a:solidFill>
                <a:highlight>
                  <a:srgbClr val="800000"/>
                </a:highlight>
                <a:sym typeface="Symbol" panose="05050102010706020507" pitchFamily="18" charset="2"/>
              </a:rPr>
              <a:t>→</a:t>
            </a:r>
            <a:r>
              <a:rPr lang="en-US" altLang="en-US" sz="2600">
                <a:solidFill>
                  <a:schemeClr val="bg1"/>
                </a:solidFill>
                <a:highlight>
                  <a:srgbClr val="800000"/>
                </a:highlight>
                <a:sym typeface="Monotype Sorts" panose="01010601010101010101" pitchFamily="2" charset="2"/>
              </a:rPr>
              <a:t>khó khám phải dùng siêu âm</a:t>
            </a:r>
            <a:endParaRPr lang="en-US" altLang="en-US" sz="2600">
              <a:solidFill>
                <a:schemeClr val="bg1"/>
              </a:solidFill>
              <a:highlight>
                <a:srgbClr val="800000"/>
              </a:highlight>
            </a:endParaRPr>
          </a:p>
        </p:txBody>
      </p:sp>
      <p:sp>
        <p:nvSpPr>
          <p:cNvPr id="13315" name="WordArt 3">
            <a:extLst>
              <a:ext uri="{FF2B5EF4-FFF2-40B4-BE49-F238E27FC236}">
                <a16:creationId xmlns:a16="http://schemas.microsoft.com/office/drawing/2014/main" id="{33EFA945-C173-4342-8EA3-8103E5924E25}"/>
              </a:ext>
            </a:extLst>
          </p:cNvPr>
          <p:cNvSpPr>
            <a:spLocks noChangeArrowheads="1" noChangeShapeType="1" noTextEdit="1"/>
          </p:cNvSpPr>
          <p:nvPr/>
        </p:nvSpPr>
        <p:spPr bwMode="auto">
          <a:xfrm>
            <a:off x="1979712" y="18864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LÂM SÀNG</a:t>
            </a:r>
          </a:p>
        </p:txBody>
      </p:sp>
    </p:spTree>
  </p:cSld>
  <p:clrMapOvr>
    <a:masterClrMapping/>
  </p:clrMapOvr>
  <p:transition>
    <p:cover dir="d"/>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9D9CB44-49F2-460A-89EF-FE9C8C691AA9}"/>
              </a:ext>
            </a:extLst>
          </p:cNvPr>
          <p:cNvSpPr>
            <a:spLocks noGrp="1" noChangeArrowheads="1"/>
          </p:cNvSpPr>
          <p:nvPr>
            <p:ph type="body" idx="1"/>
          </p:nvPr>
        </p:nvSpPr>
        <p:spPr>
          <a:xfrm>
            <a:off x="342900" y="1371600"/>
            <a:ext cx="8458200" cy="5105400"/>
          </a:xfrm>
        </p:spPr>
        <p:txBody>
          <a:bodyPr/>
          <a:lstStyle/>
          <a:p>
            <a:pPr eaLnBrk="1" hangingPunct="1">
              <a:spcBef>
                <a:spcPts val="0"/>
              </a:spcBef>
              <a:buClr>
                <a:schemeClr val="tx1"/>
              </a:buClr>
              <a:buFontTx/>
              <a:buNone/>
              <a:defRPr/>
            </a:pPr>
            <a:r>
              <a:rPr lang="en-US" altLang="en-US" sz="2800">
                <a:solidFill>
                  <a:srgbClr val="FFFF00"/>
                </a:solidFill>
                <a:effectLst>
                  <a:outerShdw blurRad="38100" dist="38100" dir="2700000" algn="tl">
                    <a:srgbClr val="000000"/>
                  </a:outerShdw>
                </a:effectLst>
              </a:rPr>
              <a:t>2. SỜ:</a:t>
            </a:r>
          </a:p>
          <a:p>
            <a:pPr eaLnBrk="1" hangingPunct="1">
              <a:lnSpc>
                <a:spcPct val="120000"/>
              </a:lnSpc>
              <a:spcBef>
                <a:spcPts val="0"/>
              </a:spcBef>
              <a:buClr>
                <a:srgbClr val="FFFF00"/>
              </a:buClr>
              <a:buFontTx/>
              <a:buChar char="–"/>
              <a:defRPr/>
            </a:pPr>
            <a:r>
              <a:rPr lang="en-US" altLang="en-US" sz="2800">
                <a:solidFill>
                  <a:srgbClr val="FFFFFF"/>
                </a:solidFill>
              </a:rPr>
              <a:t>Xác định rõ ranh giới, mật độ b</a:t>
            </a:r>
            <a:r>
              <a:rPr lang="vi-VN" altLang="en-US" sz="2800">
                <a:solidFill>
                  <a:srgbClr val="FFFFFF"/>
                </a:solidFill>
              </a:rPr>
              <a:t>ư</a:t>
            </a:r>
            <a:r>
              <a:rPr lang="en-US" altLang="en-US" sz="2800">
                <a:solidFill>
                  <a:srgbClr val="FFFFFF"/>
                </a:solidFill>
              </a:rPr>
              <a:t>ớu, vị trí của KQ</a:t>
            </a:r>
          </a:p>
          <a:p>
            <a:pPr eaLnBrk="1" hangingPunct="1">
              <a:lnSpc>
                <a:spcPct val="120000"/>
              </a:lnSpc>
              <a:spcBef>
                <a:spcPts val="0"/>
              </a:spcBef>
              <a:buClr>
                <a:srgbClr val="FFFF00"/>
              </a:buClr>
              <a:buFontTx/>
              <a:buChar char="–"/>
              <a:defRPr/>
            </a:pPr>
            <a:r>
              <a:rPr lang="en-US" altLang="en-US" sz="2800">
                <a:solidFill>
                  <a:srgbClr val="FFFFFF"/>
                </a:solidFill>
              </a:rPr>
              <a:t>Sự di động của BG lên trên và xuống d</a:t>
            </a:r>
            <a:r>
              <a:rPr lang="vi-VN" altLang="en-US" sz="2800">
                <a:solidFill>
                  <a:srgbClr val="FFFFFF"/>
                </a:solidFill>
              </a:rPr>
              <a:t>ư</a:t>
            </a:r>
            <a:r>
              <a:rPr lang="en-US" altLang="en-US" sz="2800">
                <a:solidFill>
                  <a:srgbClr val="FFFFFF"/>
                </a:solidFill>
              </a:rPr>
              <a:t>ới.</a:t>
            </a:r>
          </a:p>
          <a:p>
            <a:pPr eaLnBrk="1" hangingPunct="1">
              <a:lnSpc>
                <a:spcPct val="120000"/>
              </a:lnSpc>
              <a:spcBef>
                <a:spcPts val="0"/>
              </a:spcBef>
              <a:buClr>
                <a:srgbClr val="FFFF00"/>
              </a:buClr>
              <a:buFontTx/>
              <a:buChar char="–"/>
              <a:defRPr/>
            </a:pPr>
            <a:r>
              <a:rPr lang="en-US" altLang="en-US" sz="2800">
                <a:solidFill>
                  <a:srgbClr val="FFFFFF"/>
                </a:solidFill>
              </a:rPr>
              <a:t>Mật độ mềm: BG nhu mô lan tỏa</a:t>
            </a:r>
          </a:p>
          <a:p>
            <a:pPr eaLnBrk="1" hangingPunct="1">
              <a:lnSpc>
                <a:spcPct val="120000"/>
              </a:lnSpc>
              <a:spcBef>
                <a:spcPts val="0"/>
              </a:spcBef>
              <a:buClr>
                <a:srgbClr val="FFFF00"/>
              </a:buClr>
              <a:buFontTx/>
              <a:buChar char="–"/>
              <a:defRPr/>
            </a:pPr>
            <a:r>
              <a:rPr lang="en-US" altLang="en-US" sz="2800">
                <a:solidFill>
                  <a:srgbClr val="FFFFFF"/>
                </a:solidFill>
                <a:highlight>
                  <a:srgbClr val="800000"/>
                </a:highlight>
              </a:rPr>
              <a:t>Mật độ chắc: BG nhân nhu mô</a:t>
            </a:r>
          </a:p>
          <a:p>
            <a:pPr eaLnBrk="1" hangingPunct="1">
              <a:lnSpc>
                <a:spcPct val="120000"/>
              </a:lnSpc>
              <a:spcBef>
                <a:spcPts val="0"/>
              </a:spcBef>
              <a:buClr>
                <a:srgbClr val="FFFF00"/>
              </a:buClr>
              <a:buFontTx/>
              <a:buChar char="–"/>
              <a:defRPr/>
            </a:pPr>
            <a:r>
              <a:rPr lang="en-US" altLang="en-US" sz="2800">
                <a:solidFill>
                  <a:srgbClr val="FFFFFF"/>
                </a:solidFill>
                <a:highlight>
                  <a:srgbClr val="800000"/>
                </a:highlight>
              </a:rPr>
              <a:t>Mật độ cứng, ghồ ghề </a:t>
            </a:r>
            <a:r>
              <a:rPr lang="vi-VN" altLang="en-US" sz="2800">
                <a:solidFill>
                  <a:srgbClr val="FFFFFF"/>
                </a:solidFill>
                <a:highlight>
                  <a:srgbClr val="800000"/>
                </a:highlight>
                <a:sym typeface="Monotype Sorts" panose="01010601010101010101" pitchFamily="2" charset="2"/>
              </a:rPr>
              <a:t>→</a:t>
            </a:r>
            <a:r>
              <a:rPr lang="en-US" altLang="en-US" sz="2800">
                <a:solidFill>
                  <a:srgbClr val="FFFFFF"/>
                </a:solidFill>
                <a:highlight>
                  <a:srgbClr val="800000"/>
                </a:highlight>
                <a:sym typeface="Monotype Sorts" panose="01010601010101010101" pitchFamily="2" charset="2"/>
              </a:rPr>
              <a:t>Ung th</a:t>
            </a:r>
            <a:r>
              <a:rPr lang="vi-VN" altLang="en-US" sz="2800">
                <a:solidFill>
                  <a:srgbClr val="FFFFFF"/>
                </a:solidFill>
                <a:highlight>
                  <a:srgbClr val="800000"/>
                </a:highlight>
                <a:sym typeface="Monotype Sorts" panose="01010601010101010101" pitchFamily="2" charset="2"/>
              </a:rPr>
              <a:t>ư</a:t>
            </a:r>
            <a:r>
              <a:rPr lang="en-US" altLang="en-US" sz="2800">
                <a:solidFill>
                  <a:srgbClr val="FFFFFF"/>
                </a:solidFill>
                <a:highlight>
                  <a:srgbClr val="800000"/>
                </a:highlight>
                <a:sym typeface="Monotype Sorts" panose="01010601010101010101" pitchFamily="2" charset="2"/>
              </a:rPr>
              <a:t> TG</a:t>
            </a:r>
          </a:p>
          <a:p>
            <a:pPr eaLnBrk="1" hangingPunct="1">
              <a:lnSpc>
                <a:spcPct val="120000"/>
              </a:lnSpc>
              <a:spcBef>
                <a:spcPts val="0"/>
              </a:spcBef>
              <a:buClr>
                <a:srgbClr val="FFFF00"/>
              </a:buClr>
              <a:buFontTx/>
              <a:buChar char="–"/>
              <a:defRPr/>
            </a:pPr>
            <a:r>
              <a:rPr lang="en-US" altLang="en-US" sz="2800">
                <a:solidFill>
                  <a:srgbClr val="FFFFFF"/>
                </a:solidFill>
                <a:highlight>
                  <a:srgbClr val="800000"/>
                </a:highlight>
                <a:sym typeface="Monotype Sorts" panose="01010601010101010101" pitchFamily="2" charset="2"/>
              </a:rPr>
              <a:t>Mật độ căng: BG thể nang</a:t>
            </a:r>
          </a:p>
          <a:p>
            <a:pPr eaLnBrk="1" hangingPunct="1">
              <a:lnSpc>
                <a:spcPct val="120000"/>
              </a:lnSpc>
              <a:spcBef>
                <a:spcPts val="0"/>
              </a:spcBef>
              <a:buClr>
                <a:srgbClr val="FFFF00"/>
              </a:buClr>
              <a:buFontTx/>
              <a:buChar char="–"/>
              <a:defRPr/>
            </a:pPr>
            <a:r>
              <a:rPr lang="en-US" altLang="en-US" sz="2800">
                <a:solidFill>
                  <a:srgbClr val="FFFFFF"/>
                </a:solidFill>
                <a:highlight>
                  <a:srgbClr val="800000"/>
                </a:highlight>
                <a:sym typeface="Monotype Sorts" panose="01010601010101010101" pitchFamily="2" charset="2"/>
              </a:rPr>
              <a:t>Mật độ chắc, ấn đau: viêm TG</a:t>
            </a:r>
          </a:p>
          <a:p>
            <a:pPr eaLnBrk="1" hangingPunct="1">
              <a:lnSpc>
                <a:spcPct val="120000"/>
              </a:lnSpc>
              <a:spcBef>
                <a:spcPts val="0"/>
              </a:spcBef>
              <a:buClr>
                <a:srgbClr val="FFFF00"/>
              </a:buClr>
              <a:buFontTx/>
              <a:buChar char="–"/>
              <a:defRPr/>
            </a:pPr>
            <a:r>
              <a:rPr lang="en-US" altLang="en-US" sz="2800">
                <a:solidFill>
                  <a:srgbClr val="FFFFFF"/>
                </a:solidFill>
                <a:highlight>
                  <a:srgbClr val="800080"/>
                </a:highlight>
                <a:sym typeface="Monotype Sorts" panose="01010601010101010101" pitchFamily="2" charset="2"/>
              </a:rPr>
              <a:t>Mật độ chắc, mặt nhẵn, ấn không đau </a:t>
            </a:r>
            <a:r>
              <a:rPr lang="en-US" altLang="en-US" sz="2800">
                <a:solidFill>
                  <a:schemeClr val="bg1"/>
                </a:solidFill>
                <a:highlight>
                  <a:srgbClr val="800080"/>
                </a:highlight>
                <a:sym typeface="Symbol" panose="05050102010706020507" pitchFamily="18" charset="2"/>
              </a:rPr>
              <a:t></a:t>
            </a:r>
            <a:r>
              <a:rPr lang="en-US" altLang="en-US" sz="2800">
                <a:solidFill>
                  <a:srgbClr val="FFFFFF"/>
                </a:solidFill>
                <a:highlight>
                  <a:srgbClr val="800080"/>
                </a:highlight>
                <a:sym typeface="Monotype Sorts" panose="01010601010101010101" pitchFamily="2" charset="2"/>
              </a:rPr>
              <a:t>VTG MD</a:t>
            </a:r>
          </a:p>
        </p:txBody>
      </p:sp>
      <p:sp>
        <p:nvSpPr>
          <p:cNvPr id="15363" name="WordArt 3">
            <a:extLst>
              <a:ext uri="{FF2B5EF4-FFF2-40B4-BE49-F238E27FC236}">
                <a16:creationId xmlns:a16="http://schemas.microsoft.com/office/drawing/2014/main" id="{C934A467-6275-440F-9F34-6D1C7DD99491}"/>
              </a:ext>
            </a:extLst>
          </p:cNvPr>
          <p:cNvSpPr>
            <a:spLocks noChangeArrowheads="1" noChangeShapeType="1" noTextEdit="1"/>
          </p:cNvSpPr>
          <p:nvPr/>
        </p:nvSpPr>
        <p:spPr bwMode="auto">
          <a:xfrm>
            <a:off x="1676400" y="38100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LÂM SÀNG</a:t>
            </a:r>
          </a:p>
        </p:txBody>
      </p:sp>
    </p:spTree>
  </p:cSld>
  <p:clrMapOvr>
    <a:masterClrMapping/>
  </p:clrMapOvr>
  <p:transition>
    <p:cover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DB3705-E9E8-4E97-9568-71EFA961F2E4}"/>
              </a:ext>
            </a:extLst>
          </p:cNvPr>
          <p:cNvSpPr>
            <a:spLocks noGrp="1" noChangeArrowheads="1"/>
          </p:cNvSpPr>
          <p:nvPr>
            <p:ph type="body" idx="1"/>
          </p:nvPr>
        </p:nvSpPr>
        <p:spPr>
          <a:xfrm>
            <a:off x="342900" y="980728"/>
            <a:ext cx="8458200" cy="5105400"/>
          </a:xfrm>
        </p:spPr>
        <p:txBody>
          <a:bodyPr/>
          <a:lstStyle/>
          <a:p>
            <a:pPr eaLnBrk="1" hangingPunct="1">
              <a:spcBef>
                <a:spcPts val="0"/>
              </a:spcBef>
              <a:buClr>
                <a:schemeClr val="tx1"/>
              </a:buClr>
              <a:buFontTx/>
              <a:buNone/>
              <a:defRPr/>
            </a:pPr>
            <a:r>
              <a:rPr lang="en-US" altLang="en-US" sz="2600">
                <a:solidFill>
                  <a:srgbClr val="FFFF00"/>
                </a:solidFill>
                <a:effectLst>
                  <a:outerShdw blurRad="38100" dist="38100" dir="2700000" algn="tl">
                    <a:srgbClr val="000000"/>
                  </a:outerShdw>
                </a:effectLst>
              </a:rPr>
              <a:t>2. SỜ: Tìm dấu hiệu chèn ép vào các CQ lân cận</a:t>
            </a:r>
          </a:p>
          <a:p>
            <a:pPr eaLnBrk="1" hangingPunct="1">
              <a:lnSpc>
                <a:spcPct val="140000"/>
              </a:lnSpc>
              <a:spcBef>
                <a:spcPts val="0"/>
              </a:spcBef>
              <a:buClr>
                <a:schemeClr val="bg1"/>
              </a:buClr>
              <a:buFontTx/>
              <a:buChar char="–"/>
              <a:defRPr/>
            </a:pPr>
            <a:r>
              <a:rPr lang="en-US" altLang="en-US" sz="2600">
                <a:solidFill>
                  <a:srgbClr val="FFFFFF"/>
                </a:solidFill>
                <a:sym typeface="Monotype Sorts" panose="01010601010101010101" pitchFamily="2" charset="2"/>
              </a:rPr>
              <a:t>Chèn ép KQ  khó thở</a:t>
            </a:r>
          </a:p>
          <a:p>
            <a:pPr eaLnBrk="1" hangingPunct="1">
              <a:lnSpc>
                <a:spcPct val="140000"/>
              </a:lnSpc>
              <a:spcBef>
                <a:spcPts val="0"/>
              </a:spcBef>
              <a:buClr>
                <a:schemeClr val="bg1"/>
              </a:buClr>
              <a:buFontTx/>
              <a:buChar char="–"/>
              <a:defRPr/>
            </a:pPr>
            <a:r>
              <a:rPr lang="en-US" altLang="en-US" sz="2600">
                <a:solidFill>
                  <a:srgbClr val="FFFFFF"/>
                </a:solidFill>
                <a:sym typeface="Monotype Sorts" panose="01010601010101010101" pitchFamily="2" charset="2"/>
              </a:rPr>
              <a:t>Chèn ép dây TK quặt ng</a:t>
            </a:r>
            <a:r>
              <a:rPr lang="vi-VN" altLang="en-US" sz="2600">
                <a:solidFill>
                  <a:srgbClr val="FFFFFF"/>
                </a:solidFill>
                <a:sym typeface="Monotype Sorts" panose="01010601010101010101" pitchFamily="2" charset="2"/>
              </a:rPr>
              <a:t>ư</a:t>
            </a:r>
            <a:r>
              <a:rPr lang="en-US" altLang="en-US" sz="2600">
                <a:solidFill>
                  <a:srgbClr val="FFFFFF"/>
                </a:solidFill>
                <a:sym typeface="Monotype Sorts" panose="01010601010101010101" pitchFamily="2" charset="2"/>
              </a:rPr>
              <a:t>ợc khàn tiếng, nuốt sặc</a:t>
            </a:r>
          </a:p>
          <a:p>
            <a:pPr eaLnBrk="1" hangingPunct="1">
              <a:lnSpc>
                <a:spcPct val="140000"/>
              </a:lnSpc>
              <a:spcBef>
                <a:spcPts val="0"/>
              </a:spcBef>
              <a:buClr>
                <a:schemeClr val="bg1"/>
              </a:buClr>
              <a:buFontTx/>
              <a:buChar char="–"/>
              <a:defRPr/>
            </a:pPr>
            <a:r>
              <a:rPr lang="en-US" altLang="en-US" sz="2600">
                <a:solidFill>
                  <a:srgbClr val="FFFFFF"/>
                </a:solidFill>
                <a:sym typeface="Monotype Sorts" panose="01010601010101010101" pitchFamily="2" charset="2"/>
              </a:rPr>
              <a:t>Chèn ép bó mạch, TK cổ nhức đầu, mờ mắt</a:t>
            </a:r>
          </a:p>
          <a:p>
            <a:pPr eaLnBrk="1" hangingPunct="1">
              <a:lnSpc>
                <a:spcPct val="140000"/>
              </a:lnSpc>
              <a:spcBef>
                <a:spcPts val="0"/>
              </a:spcBef>
              <a:buClr>
                <a:schemeClr val="bg1"/>
              </a:buClr>
              <a:buFontTx/>
              <a:buChar char="–"/>
              <a:defRPr/>
            </a:pPr>
            <a:r>
              <a:rPr lang="en-US" altLang="en-US" sz="2600">
                <a:solidFill>
                  <a:srgbClr val="FFFFFF"/>
                </a:solidFill>
                <a:sym typeface="Monotype Sorts" panose="01010601010101010101" pitchFamily="2" charset="2"/>
              </a:rPr>
              <a:t>Chú ý: khi khám để BN cúi và nghiêng đầu sang phải hoặc trái để dễ khám</a:t>
            </a:r>
            <a:endParaRPr lang="vi-VN" altLang="en-US" sz="2600">
              <a:solidFill>
                <a:srgbClr val="FFFFFF"/>
              </a:solidFill>
              <a:sym typeface="Monotype Sorts" panose="01010601010101010101" pitchFamily="2" charset="2"/>
            </a:endParaRPr>
          </a:p>
          <a:p>
            <a:pPr eaLnBrk="1" hangingPunct="1">
              <a:lnSpc>
                <a:spcPct val="110000"/>
              </a:lnSpc>
              <a:spcBef>
                <a:spcPts val="0"/>
              </a:spcBef>
              <a:buClr>
                <a:schemeClr val="tx1"/>
              </a:buClr>
              <a:buFontTx/>
              <a:buNone/>
              <a:defRPr/>
            </a:pPr>
            <a:r>
              <a:rPr lang="en-US" altLang="en-US" sz="2800" b="1" i="1" u="sng">
                <a:solidFill>
                  <a:srgbClr val="FFFF00"/>
                </a:solidFill>
                <a:effectLst>
                  <a:outerShdw blurRad="38100" dist="38100" dir="2700000" algn="tl">
                    <a:srgbClr val="000000"/>
                  </a:outerShdw>
                </a:effectLst>
              </a:rPr>
              <a:t>3. Nghe: </a:t>
            </a:r>
            <a:r>
              <a:rPr lang="en-US" altLang="en-US" sz="2800">
                <a:solidFill>
                  <a:srgbClr val="FFFFFF"/>
                </a:solidFill>
                <a:effectLst>
                  <a:outerShdw blurRad="38100" dist="38100" dir="2700000" algn="tl">
                    <a:srgbClr val="000000"/>
                  </a:outerShdw>
                </a:effectLst>
              </a:rPr>
              <a:t>âm thổi tâm thu trong CG</a:t>
            </a:r>
            <a:endParaRPr lang="vi-VN" altLang="en-US" sz="2800">
              <a:solidFill>
                <a:srgbClr val="FFFFFF"/>
              </a:solidFill>
              <a:effectLst>
                <a:outerShdw blurRad="38100" dist="38100" dir="2700000" algn="tl">
                  <a:srgbClr val="000000"/>
                </a:outerShdw>
              </a:effectLst>
            </a:endParaRPr>
          </a:p>
          <a:p>
            <a:pPr eaLnBrk="1" hangingPunct="1">
              <a:lnSpc>
                <a:spcPct val="110000"/>
              </a:lnSpc>
              <a:spcBef>
                <a:spcPts val="0"/>
              </a:spcBef>
              <a:buClr>
                <a:schemeClr val="tx1"/>
              </a:buClr>
              <a:buNone/>
              <a:defRPr/>
            </a:pPr>
            <a:r>
              <a:rPr lang="en-US" altLang="en-US" sz="2800" strike="sngStrike">
                <a:solidFill>
                  <a:srgbClr val="FFFFFF"/>
                </a:solidFill>
                <a:effectLst>
                  <a:outerShdw blurRad="38100" dist="38100" dir="2700000" algn="tl">
                    <a:srgbClr val="000000"/>
                  </a:outerShdw>
                </a:effectLst>
              </a:rPr>
              <a:t>GÕ: không có giá trị trong khám BG</a:t>
            </a:r>
          </a:p>
        </p:txBody>
      </p:sp>
      <p:sp>
        <p:nvSpPr>
          <p:cNvPr id="16387" name="WordArt 3">
            <a:extLst>
              <a:ext uri="{FF2B5EF4-FFF2-40B4-BE49-F238E27FC236}">
                <a16:creationId xmlns:a16="http://schemas.microsoft.com/office/drawing/2014/main" id="{61A8E2D0-059D-4CC5-89B0-7FFAF71EB06E}"/>
              </a:ext>
            </a:extLst>
          </p:cNvPr>
          <p:cNvSpPr>
            <a:spLocks noChangeArrowheads="1" noChangeShapeType="1" noTextEdit="1"/>
          </p:cNvSpPr>
          <p:nvPr/>
        </p:nvSpPr>
        <p:spPr bwMode="auto">
          <a:xfrm>
            <a:off x="1828800" y="348343"/>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LÂM SÀNG</a:t>
            </a:r>
          </a:p>
        </p:txBody>
      </p:sp>
      <p:graphicFrame>
        <p:nvGraphicFramePr>
          <p:cNvPr id="4" name="Object 2">
            <a:extLst>
              <a:ext uri="{FF2B5EF4-FFF2-40B4-BE49-F238E27FC236}">
                <a16:creationId xmlns:a16="http://schemas.microsoft.com/office/drawing/2014/main" id="{C58CD5F2-F14A-49BF-8B20-462DE4B96BD0}"/>
              </a:ext>
            </a:extLst>
          </p:cNvPr>
          <p:cNvGraphicFramePr>
            <a:graphicFrameLocks noChangeAspect="1"/>
          </p:cNvGraphicFramePr>
          <p:nvPr>
            <p:extLst>
              <p:ext uri="{D42A27DB-BD31-4B8C-83A1-F6EECF244321}">
                <p14:modId xmlns:p14="http://schemas.microsoft.com/office/powerpoint/2010/main" val="1367604146"/>
              </p:ext>
            </p:extLst>
          </p:nvPr>
        </p:nvGraphicFramePr>
        <p:xfrm>
          <a:off x="5940152" y="3711058"/>
          <a:ext cx="3086708" cy="3146942"/>
        </p:xfrm>
        <a:graphic>
          <a:graphicData uri="http://schemas.openxmlformats.org/presentationml/2006/ole">
            <mc:AlternateContent xmlns:mc="http://schemas.openxmlformats.org/markup-compatibility/2006">
              <mc:Choice xmlns:v="urn:schemas-microsoft-com:vml" Requires="v">
                <p:oleObj spid="_x0000_s27649" name="Photo Editor Photo" r:id="rId3" imgW="11317280" imgH="11533333" progId="MSPhotoEd.3">
                  <p:embed/>
                </p:oleObj>
              </mc:Choice>
              <mc:Fallback>
                <p:oleObj name="Photo Editor Photo" r:id="rId3" imgW="11317280" imgH="11533333" progId="MSPhotoEd.3">
                  <p:embed/>
                  <p:pic>
                    <p:nvPicPr>
                      <p:cNvPr id="4" name="Object 2">
                        <a:extLst>
                          <a:ext uri="{FF2B5EF4-FFF2-40B4-BE49-F238E27FC236}">
                            <a16:creationId xmlns:a16="http://schemas.microsoft.com/office/drawing/2014/main" id="{C58CD5F2-F14A-49BF-8B20-462DE4B96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3711058"/>
                        <a:ext cx="3086708" cy="3146942"/>
                      </a:xfrm>
                      <a:prstGeom prst="rect">
                        <a:avLst/>
                      </a:prstGeom>
                      <a:noFill/>
                      <a:ln>
                        <a:noFill/>
                      </a:ln>
                      <a:effectLst/>
                    </p:spPr>
                  </p:pic>
                </p:oleObj>
              </mc:Fallback>
            </mc:AlternateContent>
          </a:graphicData>
        </a:graphic>
      </p:graphicFrame>
      <p:sp>
        <p:nvSpPr>
          <p:cNvPr id="5" name="Rectangle 4">
            <a:extLst>
              <a:ext uri="{FF2B5EF4-FFF2-40B4-BE49-F238E27FC236}">
                <a16:creationId xmlns:a16="http://schemas.microsoft.com/office/drawing/2014/main" id="{D82C0859-96B0-4272-B05F-4BF2CE66E773}"/>
              </a:ext>
            </a:extLst>
          </p:cNvPr>
          <p:cNvSpPr/>
          <p:nvPr/>
        </p:nvSpPr>
        <p:spPr>
          <a:xfrm>
            <a:off x="3219760" y="5165229"/>
            <a:ext cx="2520280" cy="1692771"/>
          </a:xfrm>
          <a:prstGeom prst="rect">
            <a:avLst/>
          </a:prstGeom>
        </p:spPr>
        <p:txBody>
          <a:bodyPr wrap="square">
            <a:spAutoFit/>
          </a:bodyPr>
          <a:lstStyle/>
          <a:p>
            <a:r>
              <a:rPr lang="vi-VN" sz="2000">
                <a:solidFill>
                  <a:srgbClr val="00FF00"/>
                </a:solidFill>
                <a:latin typeface="calibri" panose="020F0502020204030204" pitchFamily="34" charset="0"/>
                <a:cs typeface="calibri" panose="020F0502020204030204" pitchFamily="34" charset="0"/>
              </a:rPr>
              <a:t>Basedow →Có 2/4:</a:t>
            </a:r>
          </a:p>
          <a:p>
            <a:pPr marL="342900" indent="-342900">
              <a:buFontTx/>
              <a:buChar char="-"/>
            </a:pPr>
            <a:r>
              <a:rPr lang="vi-VN" sz="2000">
                <a:solidFill>
                  <a:srgbClr val="00FF00"/>
                </a:solidFill>
                <a:latin typeface="calibri" panose="020F0502020204030204" pitchFamily="34" charset="0"/>
                <a:cs typeface="calibri" panose="020F0502020204030204" pitchFamily="34" charset="0"/>
              </a:rPr>
              <a:t>Bướu giáp lan toả</a:t>
            </a:r>
          </a:p>
          <a:p>
            <a:pPr marL="342900" indent="-342900">
              <a:buFontTx/>
              <a:buChar char="-"/>
            </a:pPr>
            <a:r>
              <a:rPr lang="vi-VN" sz="2000">
                <a:solidFill>
                  <a:srgbClr val="00FF00"/>
                </a:solidFill>
                <a:latin typeface="calibri" panose="020F0502020204030204" pitchFamily="34" charset="0"/>
                <a:cs typeface="calibri" panose="020F0502020204030204" pitchFamily="34" charset="0"/>
              </a:rPr>
              <a:t>Cường giáp</a:t>
            </a:r>
          </a:p>
          <a:p>
            <a:pPr marL="342900" indent="-342900">
              <a:buFontTx/>
              <a:buChar char="-"/>
            </a:pPr>
            <a:r>
              <a:rPr lang="vi-VN" sz="2000">
                <a:solidFill>
                  <a:srgbClr val="00FF00"/>
                </a:solidFill>
                <a:latin typeface="calibri" panose="020F0502020204030204" pitchFamily="34" charset="0"/>
                <a:cs typeface="calibri" panose="020F0502020204030204" pitchFamily="34" charset="0"/>
              </a:rPr>
              <a:t>Lồi mắt</a:t>
            </a:r>
          </a:p>
          <a:p>
            <a:pPr marL="342900" indent="-342900">
              <a:buFontTx/>
              <a:buChar char="-"/>
            </a:pPr>
            <a:r>
              <a:rPr lang="vi-VN" sz="2000">
                <a:solidFill>
                  <a:srgbClr val="00FF00"/>
                </a:solidFill>
                <a:latin typeface="calibri" panose="020F0502020204030204" pitchFamily="34" charset="0"/>
                <a:cs typeface="calibri" panose="020F0502020204030204" pitchFamily="34" charset="0"/>
              </a:rPr>
              <a:t>Phù niêm</a:t>
            </a:r>
            <a:endParaRPr lang="en-US" sz="2000">
              <a:solidFill>
                <a:srgbClr val="00FF00"/>
              </a:solidFill>
              <a:latin typeface="calibri" panose="020F0502020204030204" pitchFamily="34" charset="0"/>
              <a:cs typeface="calibri" panose="020F0502020204030204" pitchFamily="34" charset="0"/>
            </a:endParaRPr>
          </a:p>
        </p:txBody>
      </p:sp>
    </p:spTree>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19BACFF-178D-450A-A08F-7C33B301DAD7}"/>
              </a:ext>
            </a:extLst>
          </p:cNvPr>
          <p:cNvSpPr>
            <a:spLocks noGrp="1" noChangeArrowheads="1"/>
          </p:cNvSpPr>
          <p:nvPr>
            <p:ph type="body" idx="1"/>
          </p:nvPr>
        </p:nvSpPr>
        <p:spPr>
          <a:xfrm>
            <a:off x="190500" y="1124744"/>
            <a:ext cx="8458200" cy="5616624"/>
          </a:xfrm>
        </p:spPr>
        <p:txBody>
          <a:bodyPr/>
          <a:lstStyle/>
          <a:p>
            <a:pPr eaLnBrk="1" hangingPunct="1">
              <a:lnSpc>
                <a:spcPct val="150000"/>
              </a:lnSpc>
              <a:spcBef>
                <a:spcPts val="0"/>
              </a:spcBef>
              <a:buClr>
                <a:schemeClr val="tx1"/>
              </a:buClr>
              <a:buFontTx/>
              <a:buNone/>
              <a:defRPr/>
            </a:pPr>
            <a:r>
              <a:rPr lang="en-US" altLang="en-US" sz="2600" b="1" i="1" u="sng" strike="sngStrike">
                <a:solidFill>
                  <a:srgbClr val="FFFF00"/>
                </a:solidFill>
                <a:effectLst>
                  <a:outerShdw blurRad="38100" dist="38100" dir="2700000" algn="tl">
                    <a:srgbClr val="000000"/>
                  </a:outerShdw>
                </a:effectLst>
              </a:rPr>
              <a:t>1.Đo chuyển hoá c</a:t>
            </a:r>
            <a:r>
              <a:rPr lang="vi-VN" altLang="en-US" sz="2600" b="1" i="1" u="sng" strike="sngStrike">
                <a:solidFill>
                  <a:srgbClr val="FFFF00"/>
                </a:solidFill>
                <a:effectLst>
                  <a:outerShdw blurRad="38100" dist="38100" dir="2700000" algn="tl">
                    <a:srgbClr val="000000"/>
                  </a:outerShdw>
                </a:effectLst>
              </a:rPr>
              <a:t>ơ</a:t>
            </a:r>
            <a:r>
              <a:rPr lang="en-US" altLang="en-US" sz="2600" b="1" i="1" u="sng" strike="sngStrike">
                <a:solidFill>
                  <a:srgbClr val="FFFF00"/>
                </a:solidFill>
                <a:effectLst>
                  <a:outerShdw blurRad="38100" dist="38100" dir="2700000" algn="tl">
                    <a:srgbClr val="000000"/>
                  </a:outerShdw>
                </a:effectLst>
              </a:rPr>
              <a:t> bản:</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Đánh giá gián tiếp hiệu năng hormoneTG qua mức độ tiêu thụ Oxy.</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So sánh mức độ tiêu thụ của BN với ng</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ời lành cùng tuổi, cùng giới.</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Độ chính xác không cao, phụ thuộc vào: máy móc, ng</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ời thực hiện, trình độ BN </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Thay đổi từ -10% </a:t>
            </a:r>
            <a:r>
              <a:rPr lang="en-US" altLang="en-US" sz="3000">
                <a:solidFill>
                  <a:schemeClr val="bg1"/>
                </a:solidFill>
                <a:sym typeface="Symbol" panose="05050102010706020507" pitchFamily="18" charset="2"/>
              </a:rPr>
              <a:t></a:t>
            </a:r>
            <a:r>
              <a:rPr lang="en-US" altLang="en-US" sz="2600">
                <a:solidFill>
                  <a:srgbClr val="FFFFFF"/>
                </a:solidFill>
                <a:effectLst>
                  <a:outerShdw blurRad="38100" dist="38100" dir="2700000" algn="tl">
                    <a:srgbClr val="000000"/>
                  </a:outerShdw>
                </a:effectLst>
                <a:sym typeface="Monotype Sorts" panose="01010601010101010101" pitchFamily="2" charset="2"/>
              </a:rPr>
              <a:t> +10%</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sym typeface="Monotype Sorts" panose="01010601010101010101" pitchFamily="2" charset="2"/>
              </a:rPr>
              <a:t>Hiện nay không sử dụng </a:t>
            </a:r>
          </a:p>
        </p:txBody>
      </p:sp>
      <p:sp>
        <p:nvSpPr>
          <p:cNvPr id="19459" name="WordArt 3">
            <a:extLst>
              <a:ext uri="{FF2B5EF4-FFF2-40B4-BE49-F238E27FC236}">
                <a16:creationId xmlns:a16="http://schemas.microsoft.com/office/drawing/2014/main" id="{B5F5DF6D-9D31-4C62-9936-E19C659E46F9}"/>
              </a:ext>
            </a:extLst>
          </p:cNvPr>
          <p:cNvSpPr>
            <a:spLocks noChangeArrowheads="1" noChangeShapeType="1" noTextEdit="1"/>
          </p:cNvSpPr>
          <p:nvPr/>
        </p:nvSpPr>
        <p:spPr bwMode="auto">
          <a:xfrm>
            <a:off x="1676400" y="38100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00"/>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cSld>
  <p:clrMapOvr>
    <a:masterClrMapping/>
  </p:clrMapOvr>
  <p:transition>
    <p:cover dir="d"/>
  </p:transition>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421B59E-1F51-49E7-970E-F9EDAB1C910A}"/>
              </a:ext>
            </a:extLst>
          </p:cNvPr>
          <p:cNvSpPr>
            <a:spLocks noGrp="1" noChangeArrowheads="1"/>
          </p:cNvSpPr>
          <p:nvPr>
            <p:ph type="body" idx="1"/>
          </p:nvPr>
        </p:nvSpPr>
        <p:spPr>
          <a:xfrm>
            <a:off x="342900" y="1340768"/>
            <a:ext cx="8458200" cy="5105400"/>
          </a:xfrm>
        </p:spPr>
        <p:txBody>
          <a:bodyPr/>
          <a:lstStyle/>
          <a:p>
            <a:pPr eaLnBrk="1" hangingPunct="1">
              <a:lnSpc>
                <a:spcPct val="110000"/>
              </a:lnSpc>
              <a:buClr>
                <a:schemeClr val="tx1"/>
              </a:buClr>
              <a:buFontTx/>
              <a:buNone/>
              <a:defRPr/>
            </a:pPr>
            <a:r>
              <a:rPr lang="en-US" altLang="en-US" sz="2800" b="1" i="1" u="sng" strike="sngStrike">
                <a:solidFill>
                  <a:srgbClr val="FFFF00"/>
                </a:solidFill>
                <a:effectLst>
                  <a:outerShdw blurRad="38100" dist="38100" dir="2700000" algn="tl">
                    <a:srgbClr val="000000"/>
                  </a:outerShdw>
                </a:effectLst>
              </a:rPr>
              <a:t>2.Đo hàm l</a:t>
            </a:r>
            <a:r>
              <a:rPr lang="vi-VN" altLang="en-US" sz="2800" b="1" i="1" u="sng" strike="sngStrike">
                <a:solidFill>
                  <a:srgbClr val="FFFF00"/>
                </a:solidFill>
                <a:effectLst>
                  <a:outerShdw blurRad="38100" dist="38100" dir="2700000" algn="tl">
                    <a:srgbClr val="000000"/>
                  </a:outerShdw>
                </a:effectLst>
              </a:rPr>
              <a:t>ư</a:t>
            </a:r>
            <a:r>
              <a:rPr lang="en-US" altLang="en-US" sz="2800" b="1" i="1" u="sng" strike="sngStrike">
                <a:solidFill>
                  <a:srgbClr val="FFFF00"/>
                </a:solidFill>
                <a:effectLst>
                  <a:outerShdw blurRad="38100" dist="38100" dir="2700000" algn="tl">
                    <a:srgbClr val="000000"/>
                  </a:outerShdw>
                </a:effectLst>
              </a:rPr>
              <a:t>ợng Cholesterol trong máu:</a:t>
            </a:r>
          </a:p>
          <a:p>
            <a:pPr eaLnBrk="1" hangingPunct="1">
              <a:lnSpc>
                <a:spcPct val="160000"/>
              </a:lnSpc>
              <a:buClr>
                <a:schemeClr val="tx1"/>
              </a:buClr>
              <a:buFontTx/>
              <a:buChar char="–"/>
              <a:defRPr/>
            </a:pPr>
            <a:r>
              <a:rPr lang="en-US" altLang="en-US" sz="2800">
                <a:solidFill>
                  <a:schemeClr val="bg1"/>
                </a:solidFill>
                <a:effectLst>
                  <a:outerShdw blurRad="38100" dist="38100" dir="2700000" algn="tl">
                    <a:srgbClr val="000000"/>
                  </a:outerShdw>
                </a:effectLst>
              </a:rPr>
              <a:t>Đánh giá tác dụng ngoại vi của hormone TG.</a:t>
            </a:r>
          </a:p>
          <a:p>
            <a:pPr eaLnBrk="1" hangingPunct="1">
              <a:lnSpc>
                <a:spcPct val="160000"/>
              </a:lnSpc>
              <a:buClr>
                <a:schemeClr val="tx1"/>
              </a:buClr>
              <a:buFontTx/>
              <a:buChar char="–"/>
              <a:defRPr/>
            </a:pPr>
            <a:r>
              <a:rPr lang="en-US" altLang="en-US" sz="2800">
                <a:solidFill>
                  <a:schemeClr val="bg1"/>
                </a:solidFill>
                <a:effectLst>
                  <a:outerShdw blurRad="38100" dist="38100" dir="2700000" algn="tl">
                    <a:srgbClr val="000000"/>
                  </a:outerShdw>
                </a:effectLst>
              </a:rPr>
              <a:t>Bình th</a:t>
            </a:r>
            <a:r>
              <a:rPr lang="vi-VN" altLang="en-US" sz="2800">
                <a:solidFill>
                  <a:schemeClr val="bg1"/>
                </a:solidFill>
                <a:effectLst>
                  <a:outerShdw blurRad="38100" dist="38100" dir="2700000" algn="tl">
                    <a:srgbClr val="000000"/>
                  </a:outerShdw>
                </a:effectLst>
              </a:rPr>
              <a:t>ư</a:t>
            </a:r>
            <a:r>
              <a:rPr lang="en-US" altLang="en-US" sz="2800">
                <a:solidFill>
                  <a:schemeClr val="bg1"/>
                </a:solidFill>
                <a:effectLst>
                  <a:outerShdw blurRad="38100" dist="38100" dir="2700000" algn="tl">
                    <a:srgbClr val="000000"/>
                  </a:outerShdw>
                </a:effectLst>
              </a:rPr>
              <a:t>ờng: 180 - 220 mg%.</a:t>
            </a:r>
          </a:p>
          <a:p>
            <a:pPr eaLnBrk="1" hangingPunct="1">
              <a:lnSpc>
                <a:spcPct val="160000"/>
              </a:lnSpc>
              <a:buClr>
                <a:schemeClr val="tx1"/>
              </a:buClr>
              <a:buFontTx/>
              <a:buChar char="–"/>
              <a:defRPr/>
            </a:pPr>
            <a:r>
              <a:rPr lang="en-US" altLang="en-US" sz="2800">
                <a:solidFill>
                  <a:schemeClr val="bg1"/>
                </a:solidFill>
                <a:effectLst>
                  <a:outerShdw blurRad="38100" dist="38100" dir="2700000" algn="tl">
                    <a:srgbClr val="000000"/>
                  </a:outerShdw>
                </a:effectLst>
              </a:rPr>
              <a:t>Tăng cao trên BN suy giáp, giảm trong c</a:t>
            </a:r>
            <a:r>
              <a:rPr lang="vi-VN" altLang="en-US" sz="2800">
                <a:solidFill>
                  <a:schemeClr val="bg1"/>
                </a:solidFill>
                <a:effectLst>
                  <a:outerShdw blurRad="38100" dist="38100" dir="2700000" algn="tl">
                    <a:srgbClr val="000000"/>
                  </a:outerShdw>
                </a:effectLst>
              </a:rPr>
              <a:t>ư</a:t>
            </a:r>
            <a:r>
              <a:rPr lang="en-US" altLang="en-US" sz="2800">
                <a:solidFill>
                  <a:schemeClr val="bg1"/>
                </a:solidFill>
                <a:effectLst>
                  <a:outerShdw blurRad="38100" dist="38100" dir="2700000" algn="tl">
                    <a:srgbClr val="000000"/>
                  </a:outerShdw>
                </a:effectLst>
              </a:rPr>
              <a:t>ờng giáp </a:t>
            </a:r>
          </a:p>
          <a:p>
            <a:pPr eaLnBrk="1" hangingPunct="1">
              <a:lnSpc>
                <a:spcPct val="160000"/>
              </a:lnSpc>
              <a:buClr>
                <a:schemeClr val="tx1"/>
              </a:buClr>
              <a:buFontTx/>
              <a:buChar char="–"/>
              <a:defRPr/>
            </a:pPr>
            <a:r>
              <a:rPr lang="en-US" altLang="en-US" sz="2800">
                <a:solidFill>
                  <a:schemeClr val="bg1"/>
                </a:solidFill>
                <a:effectLst>
                  <a:outerShdw blurRad="38100" dist="38100" dir="2700000" algn="tl">
                    <a:srgbClr val="000000"/>
                  </a:outerShdw>
                </a:effectLst>
              </a:rPr>
              <a:t>Phù niêm, ăn kém </a:t>
            </a:r>
            <a:r>
              <a:rPr lang="en-US" altLang="en-US" sz="2800">
                <a:solidFill>
                  <a:schemeClr val="bg1"/>
                </a:solidFill>
                <a:effectLst>
                  <a:outerShdw blurRad="38100" dist="38100" dir="2700000" algn="tl">
                    <a:srgbClr val="000000"/>
                  </a:outerShdw>
                </a:effectLst>
                <a:sym typeface="Symbol" panose="05050102010706020507" pitchFamily="18" charset="2"/>
              </a:rPr>
              <a:t>Cholesterol thấp</a:t>
            </a:r>
            <a:endParaRPr lang="en-US" altLang="en-US" sz="2800">
              <a:solidFill>
                <a:schemeClr val="bg1"/>
              </a:solidFill>
              <a:effectLst>
                <a:outerShdw blurRad="38100" dist="38100" dir="2700000" algn="tl">
                  <a:srgbClr val="000000"/>
                </a:outerShdw>
              </a:effectLst>
              <a:sym typeface="Monotype Sorts" panose="01010601010101010101" pitchFamily="2" charset="2"/>
            </a:endParaRPr>
          </a:p>
          <a:p>
            <a:pPr eaLnBrk="1" hangingPunct="1">
              <a:lnSpc>
                <a:spcPct val="160000"/>
              </a:lnSpc>
              <a:buClr>
                <a:schemeClr val="tx1"/>
              </a:buClr>
              <a:buFontTx/>
              <a:buChar char="–"/>
              <a:defRPr/>
            </a:pPr>
            <a:r>
              <a:rPr lang="en-US" altLang="en-US" sz="2800">
                <a:solidFill>
                  <a:schemeClr val="bg1"/>
                </a:solidFill>
                <a:effectLst>
                  <a:outerShdw blurRad="38100" dist="38100" dir="2700000" algn="tl">
                    <a:srgbClr val="000000"/>
                  </a:outerShdw>
                </a:effectLst>
                <a:sym typeface="Monotype Sorts" panose="01010601010101010101" pitchFamily="2" charset="2"/>
              </a:rPr>
              <a:t>80% thiểu năng TG thứ phát do suy tuyến yên </a:t>
            </a:r>
            <a:r>
              <a:rPr lang="en-US" altLang="en-US" sz="2800">
                <a:solidFill>
                  <a:schemeClr val="bg1"/>
                </a:solidFill>
                <a:effectLst>
                  <a:outerShdw blurRad="38100" dist="38100" dir="2700000" algn="tl">
                    <a:srgbClr val="000000"/>
                  </a:outerShdw>
                </a:effectLst>
                <a:sym typeface="Symbol" panose="05050102010706020507" pitchFamily="18" charset="2"/>
              </a:rPr>
              <a:t>Cholesterol thấp</a:t>
            </a:r>
            <a:r>
              <a:rPr lang="en-US" altLang="en-US" sz="2800">
                <a:solidFill>
                  <a:schemeClr val="bg1"/>
                </a:solidFill>
                <a:effectLst>
                  <a:outerShdw blurRad="38100" dist="38100" dir="2700000" algn="tl">
                    <a:srgbClr val="000000"/>
                  </a:outerShdw>
                </a:effectLst>
                <a:sym typeface="Monotype Sorts" panose="01010601010101010101" pitchFamily="2" charset="2"/>
              </a:rPr>
              <a:t> </a:t>
            </a:r>
          </a:p>
        </p:txBody>
      </p:sp>
      <p:sp>
        <p:nvSpPr>
          <p:cNvPr id="20483" name="WordArt 3">
            <a:extLst>
              <a:ext uri="{FF2B5EF4-FFF2-40B4-BE49-F238E27FC236}">
                <a16:creationId xmlns:a16="http://schemas.microsoft.com/office/drawing/2014/main" id="{CED5D58C-B48D-4A02-AB85-B391FEC50B0B}"/>
              </a:ext>
            </a:extLst>
          </p:cNvPr>
          <p:cNvSpPr>
            <a:spLocks noChangeArrowheads="1" noChangeShapeType="1" noTextEdit="1"/>
          </p:cNvSpPr>
          <p:nvPr/>
        </p:nvSpPr>
        <p:spPr bwMode="auto">
          <a:xfrm>
            <a:off x="1691680" y="315009"/>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00"/>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cSld>
  <p:clrMapOvr>
    <a:masterClrMapping/>
  </p:clrMapOvr>
  <p:transition>
    <p:cover dir="d"/>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7F3D18F-654F-4633-AD75-57B96D0325B8}"/>
              </a:ext>
            </a:extLst>
          </p:cNvPr>
          <p:cNvSpPr>
            <a:spLocks noGrp="1" noChangeArrowheads="1"/>
          </p:cNvSpPr>
          <p:nvPr>
            <p:ph type="body" idx="1"/>
          </p:nvPr>
        </p:nvSpPr>
        <p:spPr>
          <a:xfrm>
            <a:off x="162880" y="1340768"/>
            <a:ext cx="8818240" cy="5105400"/>
          </a:xfrm>
        </p:spPr>
        <p:txBody>
          <a:bodyPr/>
          <a:lstStyle/>
          <a:p>
            <a:pPr eaLnBrk="1" hangingPunct="1">
              <a:lnSpc>
                <a:spcPct val="110000"/>
              </a:lnSpc>
              <a:buClr>
                <a:schemeClr val="tx1"/>
              </a:buClr>
              <a:buFontTx/>
              <a:buNone/>
              <a:defRPr/>
            </a:pPr>
            <a:r>
              <a:rPr lang="vi-VN" altLang="en-US" b="1" i="1" u="sng" strike="sngStrike">
                <a:solidFill>
                  <a:srgbClr val="FFFF00"/>
                </a:solidFill>
                <a:effectLst>
                  <a:outerShdw blurRad="38100" dist="38100" dir="2700000" algn="tl">
                    <a:srgbClr val="000000"/>
                  </a:outerShdw>
                </a:effectLst>
              </a:rPr>
              <a:t>3</a:t>
            </a:r>
            <a:r>
              <a:rPr lang="en-US" altLang="en-US" b="1" i="1" u="sng" strike="sngStrike">
                <a:solidFill>
                  <a:srgbClr val="FFFF00"/>
                </a:solidFill>
                <a:effectLst>
                  <a:outerShdw blurRad="38100" dist="38100" dir="2700000" algn="tl">
                    <a:srgbClr val="000000"/>
                  </a:outerShdw>
                </a:effectLst>
              </a:rPr>
              <a:t>.Nghiệm pháp Werner</a:t>
            </a:r>
            <a:r>
              <a:rPr lang="en-US" altLang="en-US" b="1" i="1" u="sng" strike="sngStrike">
                <a:solidFill>
                  <a:srgbClr val="003300"/>
                </a:solidFill>
                <a:effectLst>
                  <a:outerShdw blurRad="38100" dist="38100" dir="2700000" algn="tl">
                    <a:srgbClr val="000000"/>
                  </a:outerShdw>
                </a:effectLst>
              </a:rPr>
              <a:t>:</a:t>
            </a:r>
          </a:p>
          <a:p>
            <a:pPr eaLnBrk="1" hangingPunct="1">
              <a:lnSpc>
                <a:spcPct val="160000"/>
              </a:lnSpc>
              <a:buClr>
                <a:schemeClr val="tx1"/>
              </a:buClr>
              <a:buFontTx/>
              <a:buChar char="–"/>
              <a:defRPr/>
            </a:pPr>
            <a:r>
              <a:rPr lang="en-US" altLang="en-US">
                <a:solidFill>
                  <a:srgbClr val="FFFFFF"/>
                </a:solidFill>
                <a:effectLst>
                  <a:outerShdw blurRad="38100" dist="38100" dir="2700000" algn="tl">
                    <a:srgbClr val="000000"/>
                  </a:outerShdw>
                </a:effectLst>
              </a:rPr>
              <a:t>Đánh giá tình trạng TG.</a:t>
            </a:r>
          </a:p>
          <a:p>
            <a:pPr eaLnBrk="1" hangingPunct="1">
              <a:lnSpc>
                <a:spcPct val="160000"/>
              </a:lnSpc>
              <a:buClr>
                <a:schemeClr val="tx1"/>
              </a:buClr>
              <a:buFontTx/>
              <a:buChar char="–"/>
              <a:defRPr/>
            </a:pPr>
            <a:r>
              <a:rPr lang="en-US" altLang="en-US">
                <a:solidFill>
                  <a:srgbClr val="FFFFFF"/>
                </a:solidFill>
                <a:effectLst>
                  <a:outerShdw blurRad="38100" dist="38100" dir="2700000" algn="tl">
                    <a:srgbClr val="000000"/>
                  </a:outerShdw>
                </a:effectLst>
              </a:rPr>
              <a:t>Theo dõi và tiên l</a:t>
            </a:r>
            <a:r>
              <a:rPr lang="vi-VN" altLang="en-US">
                <a:solidFill>
                  <a:srgbClr val="FFFFFF"/>
                </a:solidFill>
                <a:effectLst>
                  <a:outerShdw blurRad="38100" dist="38100" dir="2700000" algn="tl">
                    <a:srgbClr val="000000"/>
                  </a:outerShdw>
                </a:effectLst>
              </a:rPr>
              <a:t>ư</a:t>
            </a:r>
            <a:r>
              <a:rPr lang="en-US" altLang="en-US">
                <a:solidFill>
                  <a:srgbClr val="FFFFFF"/>
                </a:solidFill>
                <a:effectLst>
                  <a:outerShdw blurRad="38100" dist="38100" dir="2700000" algn="tl">
                    <a:srgbClr val="000000"/>
                  </a:outerShdw>
                </a:effectLst>
              </a:rPr>
              <a:t>ợng CG trong quá trình điều trị</a:t>
            </a:r>
          </a:p>
          <a:p>
            <a:pPr eaLnBrk="1" hangingPunct="1">
              <a:lnSpc>
                <a:spcPct val="160000"/>
              </a:lnSpc>
              <a:buClr>
                <a:schemeClr val="tx1"/>
              </a:buClr>
              <a:buFontTx/>
              <a:buChar char="–"/>
              <a:defRPr/>
            </a:pPr>
            <a:r>
              <a:rPr lang="en-US" altLang="en-US">
                <a:solidFill>
                  <a:srgbClr val="FFFFFF"/>
                </a:solidFill>
                <a:effectLst>
                  <a:outerShdw blurRad="38100" dist="38100" dir="2700000" algn="tl">
                    <a:srgbClr val="000000"/>
                  </a:outerShdw>
                </a:effectLst>
              </a:rPr>
              <a:t>Dựa  vào chỉ số hãm </a:t>
            </a:r>
          </a:p>
          <a:p>
            <a:pPr eaLnBrk="1" hangingPunct="1">
              <a:lnSpc>
                <a:spcPct val="160000"/>
              </a:lnSpc>
              <a:buClr>
                <a:schemeClr val="tx1"/>
              </a:buClr>
              <a:buFontTx/>
              <a:buChar char="–"/>
              <a:defRPr/>
            </a:pPr>
            <a:r>
              <a:rPr lang="en-US" altLang="en-US">
                <a:solidFill>
                  <a:srgbClr val="FFFFFF"/>
                </a:solidFill>
                <a:effectLst>
                  <a:outerShdw blurRad="38100" dist="38100" dir="2700000" algn="tl">
                    <a:srgbClr val="000000"/>
                  </a:outerShdw>
                </a:effectLst>
              </a:rPr>
              <a:t>Chỉ số hãm&gt;50% </a:t>
            </a:r>
            <a:r>
              <a:rPr lang="en-US" altLang="en-US">
                <a:solidFill>
                  <a:srgbClr val="FFFFFF"/>
                </a:solidFill>
                <a:effectLst>
                  <a:outerShdw blurRad="38100" dist="38100" dir="2700000" algn="tl">
                    <a:srgbClr val="000000"/>
                  </a:outerShdw>
                </a:effectLst>
                <a:sym typeface="Symbol" panose="05050102010706020507" pitchFamily="18" charset="2"/>
              </a:rPr>
              <a:t>nghiệm pháp (+) không CG</a:t>
            </a:r>
            <a:endParaRPr lang="en-US" altLang="en-US">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60000"/>
              </a:lnSpc>
              <a:buClr>
                <a:schemeClr val="tx1"/>
              </a:buClr>
              <a:buFontTx/>
              <a:buChar char="–"/>
              <a:defRPr/>
            </a:pPr>
            <a:r>
              <a:rPr lang="en-US" altLang="en-US">
                <a:solidFill>
                  <a:srgbClr val="FFFFFF"/>
                </a:solidFill>
                <a:effectLst>
                  <a:outerShdw blurRad="38100" dist="38100" dir="2700000" algn="tl">
                    <a:srgbClr val="000000"/>
                  </a:outerShdw>
                </a:effectLst>
              </a:rPr>
              <a:t>Chỉ số hãm&lt;50% </a:t>
            </a:r>
            <a:r>
              <a:rPr lang="en-US" altLang="en-US">
                <a:solidFill>
                  <a:srgbClr val="FFFFFF"/>
                </a:solidFill>
                <a:effectLst>
                  <a:outerShdw blurRad="38100" dist="38100" dir="2700000" algn="tl">
                    <a:srgbClr val="000000"/>
                  </a:outerShdw>
                </a:effectLst>
                <a:sym typeface="Symbol" panose="05050102010706020507" pitchFamily="18" charset="2"/>
              </a:rPr>
              <a:t>nghiệm pháp (-) có CG</a:t>
            </a:r>
          </a:p>
        </p:txBody>
      </p:sp>
      <p:sp>
        <p:nvSpPr>
          <p:cNvPr id="22531" name="WordArt 3">
            <a:extLst>
              <a:ext uri="{FF2B5EF4-FFF2-40B4-BE49-F238E27FC236}">
                <a16:creationId xmlns:a16="http://schemas.microsoft.com/office/drawing/2014/main" id="{1AA515B5-E8F9-4C53-B782-DD648925DA2A}"/>
              </a:ext>
            </a:extLst>
          </p:cNvPr>
          <p:cNvSpPr>
            <a:spLocks noChangeArrowheads="1" noChangeShapeType="1" noTextEdit="1"/>
          </p:cNvSpPr>
          <p:nvPr/>
        </p:nvSpPr>
        <p:spPr bwMode="auto">
          <a:xfrm>
            <a:off x="1676400" y="60960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7722DEF-86B7-453B-9023-F145C41CAA0F}"/>
              </a:ext>
            </a:extLst>
          </p:cNvPr>
          <p:cNvSpPr>
            <a:spLocks noGrp="1" noChangeArrowheads="1"/>
          </p:cNvSpPr>
          <p:nvPr>
            <p:ph type="body" idx="1"/>
          </p:nvPr>
        </p:nvSpPr>
        <p:spPr>
          <a:xfrm>
            <a:off x="53752" y="733938"/>
            <a:ext cx="9036496" cy="5935422"/>
          </a:xfrm>
        </p:spPr>
        <p:txBody>
          <a:bodyPr/>
          <a:lstStyle/>
          <a:p>
            <a:pPr eaLnBrk="1" hangingPunct="1">
              <a:lnSpc>
                <a:spcPct val="150000"/>
              </a:lnSpc>
              <a:spcBef>
                <a:spcPts val="0"/>
              </a:spcBef>
              <a:buClr>
                <a:schemeClr val="tx1"/>
              </a:buClr>
              <a:buFontTx/>
              <a:buNone/>
              <a:defRPr/>
            </a:pPr>
            <a:r>
              <a:rPr lang="vi-VN" altLang="en-US" sz="2600" b="1" i="1" u="sng">
                <a:solidFill>
                  <a:srgbClr val="FFFF00"/>
                </a:solidFill>
                <a:effectLst>
                  <a:outerShdw blurRad="38100" dist="38100" dir="2700000" algn="tl">
                    <a:srgbClr val="000000"/>
                  </a:outerShdw>
                </a:effectLst>
              </a:rPr>
              <a:t>4</a:t>
            </a:r>
            <a:r>
              <a:rPr lang="en-US" altLang="en-US" sz="2600" b="1" i="1" u="sng">
                <a:solidFill>
                  <a:srgbClr val="FFFF00"/>
                </a:solidFill>
                <a:effectLst>
                  <a:outerShdw blurRad="38100" dist="38100" dir="2700000" algn="tl">
                    <a:srgbClr val="000000"/>
                  </a:outerShdw>
                </a:effectLst>
              </a:rPr>
              <a:t>.</a:t>
            </a:r>
            <a:r>
              <a:rPr lang="vi-VN" altLang="en-US" sz="2600" b="1" i="1" u="sng">
                <a:solidFill>
                  <a:srgbClr val="FFFF00"/>
                </a:solidFill>
                <a:effectLst>
                  <a:outerShdw blurRad="38100" dist="38100" dir="2700000" algn="tl">
                    <a:srgbClr val="000000"/>
                  </a:outerShdw>
                </a:effectLst>
              </a:rPr>
              <a:t> </a:t>
            </a:r>
            <a:r>
              <a:rPr lang="en-US" altLang="en-US" sz="2600" b="1" i="1" u="sng">
                <a:solidFill>
                  <a:srgbClr val="FFFF00"/>
                </a:solidFill>
                <a:effectLst>
                  <a:outerShdw blurRad="38100" dist="38100" dir="2700000" algn="tl">
                    <a:srgbClr val="000000"/>
                  </a:outerShdw>
                </a:effectLst>
              </a:rPr>
              <a:t>Đo độ hấp thu iode đvpx</a:t>
            </a:r>
            <a:r>
              <a:rPr lang="vi-VN" altLang="en-US" sz="2600" b="1" i="1" u="sng">
                <a:solidFill>
                  <a:srgbClr val="FFFF00"/>
                </a:solidFill>
                <a:effectLst>
                  <a:outerShdw blurRad="38100" dist="38100" dir="2700000" algn="tl">
                    <a:srgbClr val="000000"/>
                  </a:outerShdw>
                </a:effectLst>
              </a:rPr>
              <a:t> (xạ hình tuyến giáp)</a:t>
            </a:r>
            <a:r>
              <a:rPr lang="en-US" altLang="en-US" sz="2600" b="1" i="1" u="sng">
                <a:solidFill>
                  <a:srgbClr val="FFFF00"/>
                </a:solidFill>
                <a:effectLst>
                  <a:outerShdw blurRad="38100" dist="38100" dir="2700000" algn="tl">
                    <a:srgbClr val="000000"/>
                  </a:outerShdw>
                </a:effectLst>
              </a:rPr>
              <a:t>:</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Đo khả năng hấp thu iode của TG.</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Tính tỷ lệ % của iode 131 tích tụ trong TG 24h, kết quả đ</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ợc thể hiện d</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ới biểu đồ Karavanov</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rPr>
              <a:t>Định vị đ</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ợc các u TG có rối loạn chức năng </a:t>
            </a: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highlight>
                  <a:srgbClr val="800000"/>
                </a:highlight>
              </a:rPr>
              <a:t>Nhân nóng, bắt PX nhiều: Basedow, u độc</a:t>
            </a:r>
            <a:endParaRPr lang="en-US" altLang="en-US" sz="2600">
              <a:solidFill>
                <a:srgbClr val="FFFFFF"/>
              </a:solidFill>
              <a:effectLst>
                <a:outerShdw blurRad="38100" dist="38100" dir="2700000" algn="tl">
                  <a:srgbClr val="000000"/>
                </a:outerShdw>
              </a:effectLst>
              <a:highlight>
                <a:srgbClr val="800000"/>
              </a:highlight>
              <a:sym typeface="Monotype Sorts" panose="01010601010101010101" pitchFamily="2" charset="2"/>
            </a:endParaRPr>
          </a:p>
          <a:p>
            <a:pPr eaLnBrk="1" hangingPunct="1">
              <a:lnSpc>
                <a:spcPct val="150000"/>
              </a:lnSpc>
              <a:spcBef>
                <a:spcPts val="0"/>
              </a:spcBef>
              <a:buClr>
                <a:schemeClr val="tx1"/>
              </a:buClr>
              <a:buFontTx/>
              <a:buChar char="–"/>
              <a:defRPr/>
            </a:pPr>
            <a:r>
              <a:rPr lang="en-US" altLang="en-US" sz="2600">
                <a:solidFill>
                  <a:srgbClr val="FFFFFF"/>
                </a:solidFill>
                <a:effectLst>
                  <a:outerShdw blurRad="38100" dist="38100" dir="2700000" algn="tl">
                    <a:srgbClr val="000000"/>
                  </a:outerShdw>
                </a:effectLst>
                <a:highlight>
                  <a:srgbClr val="800000"/>
                </a:highlight>
                <a:sym typeface="Monotype Sorts" panose="01010601010101010101" pitchFamily="2" charset="2"/>
              </a:rPr>
              <a:t>Nhân lạnh, không bắt PX: K TG, nang, Abcès </a:t>
            </a:r>
            <a:endParaRPr lang="vi-VN" altLang="en-US" sz="2600">
              <a:solidFill>
                <a:srgbClr val="FFFFFF"/>
              </a:solidFill>
              <a:effectLst>
                <a:outerShdw blurRad="38100" dist="38100" dir="2700000" algn="tl">
                  <a:srgbClr val="000000"/>
                </a:outerShdw>
              </a:effectLst>
              <a:highlight>
                <a:srgbClr val="800000"/>
              </a:highlight>
              <a:sym typeface="Monotype Sorts" panose="01010601010101010101" pitchFamily="2" charset="2"/>
            </a:endParaRPr>
          </a:p>
          <a:p>
            <a:pPr eaLnBrk="1" hangingPunct="1">
              <a:lnSpc>
                <a:spcPct val="150000"/>
              </a:lnSpc>
              <a:spcBef>
                <a:spcPts val="0"/>
              </a:spcBef>
              <a:buClr>
                <a:schemeClr val="tx1"/>
              </a:buClr>
              <a:buFontTx/>
              <a:buChar char="–"/>
              <a:defRPr/>
            </a:pPr>
            <a:r>
              <a:rPr lang="vi-VN" altLang="en-US" sz="2400" i="1">
                <a:solidFill>
                  <a:srgbClr val="00FF00"/>
                </a:solidFill>
                <a:effectLst>
                  <a:outerShdw blurRad="38100" dist="38100" dir="2700000" algn="tl">
                    <a:srgbClr val="000000"/>
                  </a:outerShdw>
                </a:effectLst>
                <a:sym typeface="Monotype Sorts" panose="01010601010101010101" pitchFamily="2" charset="2"/>
              </a:rPr>
              <a:t>CĐ: để</a:t>
            </a:r>
            <a:r>
              <a:rPr lang="vi-VN" sz="2400" i="1">
                <a:solidFill>
                  <a:srgbClr val="00FF00"/>
                </a:solidFill>
              </a:rPr>
              <a:t> CĐPB, nhân nóng/ lạnh, tuyến giáp lạc chỗ, bướu giáp đa nhân, hoặc sau khi cắt u mà SA ko rõ thì chụp lại xem bóc hết ứ chưa</a:t>
            </a:r>
            <a:endParaRPr lang="en-US" altLang="en-US" sz="2400" i="1">
              <a:solidFill>
                <a:srgbClr val="00FF00"/>
              </a:solidFill>
              <a:effectLst>
                <a:outerShdw blurRad="38100" dist="38100" dir="2700000" algn="tl">
                  <a:srgbClr val="000000"/>
                </a:outerShdw>
              </a:effectLst>
              <a:sym typeface="Monotype Sorts" panose="01010601010101010101" pitchFamily="2" charset="2"/>
            </a:endParaRPr>
          </a:p>
        </p:txBody>
      </p:sp>
      <p:sp>
        <p:nvSpPr>
          <p:cNvPr id="21507" name="WordArt 3">
            <a:extLst>
              <a:ext uri="{FF2B5EF4-FFF2-40B4-BE49-F238E27FC236}">
                <a16:creationId xmlns:a16="http://schemas.microsoft.com/office/drawing/2014/main" id="{290DE90F-70E8-406C-A38D-A4C0FBAA7F4A}"/>
              </a:ext>
            </a:extLst>
          </p:cNvPr>
          <p:cNvSpPr>
            <a:spLocks noChangeArrowheads="1" noChangeShapeType="1" noTextEdit="1"/>
          </p:cNvSpPr>
          <p:nvPr/>
        </p:nvSpPr>
        <p:spPr bwMode="auto">
          <a:xfrm>
            <a:off x="1828800" y="18864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00"/>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683203-E266-4532-94B3-EB39899BB832}"/>
              </a:ext>
            </a:extLst>
          </p:cNvPr>
          <p:cNvSpPr>
            <a:spLocks noGrp="1" noChangeArrowheads="1"/>
          </p:cNvSpPr>
          <p:nvPr>
            <p:ph type="body" idx="1"/>
          </p:nvPr>
        </p:nvSpPr>
        <p:spPr>
          <a:xfrm>
            <a:off x="827584" y="848403"/>
            <a:ext cx="7772400" cy="5928692"/>
          </a:xfrm>
        </p:spPr>
        <p:txBody>
          <a:bodyPr/>
          <a:lstStyle/>
          <a:p>
            <a:pPr eaLnBrk="1" hangingPunct="1">
              <a:lnSpc>
                <a:spcPct val="150000"/>
              </a:lnSpc>
              <a:spcBef>
                <a:spcPts val="0"/>
              </a:spcBef>
              <a:buClr>
                <a:schemeClr val="tx1"/>
              </a:buClr>
              <a:buFontTx/>
              <a:buNone/>
            </a:pPr>
            <a:r>
              <a:rPr lang="en-US" altLang="en-US" sz="2800">
                <a:solidFill>
                  <a:srgbClr val="FFFF00"/>
                </a:solidFill>
              </a:rPr>
              <a:t>1.Đại c</a:t>
            </a:r>
            <a:r>
              <a:rPr lang="vi-VN" altLang="en-US" sz="2800">
                <a:solidFill>
                  <a:srgbClr val="FFFF00"/>
                </a:solidFill>
              </a:rPr>
              <a:t>ươ</a:t>
            </a:r>
            <a:r>
              <a:rPr lang="en-US" altLang="en-US" sz="2800">
                <a:solidFill>
                  <a:srgbClr val="FFFF00"/>
                </a:solidFill>
              </a:rPr>
              <a:t>ng</a:t>
            </a:r>
          </a:p>
          <a:p>
            <a:pPr eaLnBrk="1" hangingPunct="1">
              <a:lnSpc>
                <a:spcPct val="150000"/>
              </a:lnSpc>
              <a:spcBef>
                <a:spcPts val="0"/>
              </a:spcBef>
              <a:buClr>
                <a:schemeClr val="tx1"/>
              </a:buClr>
              <a:buFontTx/>
              <a:buNone/>
            </a:pPr>
            <a:r>
              <a:rPr lang="en-US" altLang="en-US" sz="2800">
                <a:solidFill>
                  <a:srgbClr val="FFFF00"/>
                </a:solidFill>
              </a:rPr>
              <a:t>2. Phân loại bệnh TG về ngoại khoa</a:t>
            </a:r>
          </a:p>
          <a:p>
            <a:pPr eaLnBrk="1" hangingPunct="1">
              <a:lnSpc>
                <a:spcPct val="150000"/>
              </a:lnSpc>
              <a:spcBef>
                <a:spcPts val="0"/>
              </a:spcBef>
              <a:buClr>
                <a:schemeClr val="tx1"/>
              </a:buClr>
              <a:buFontTx/>
              <a:buNone/>
            </a:pPr>
            <a:r>
              <a:rPr lang="en-US" altLang="en-US" sz="2800">
                <a:solidFill>
                  <a:srgbClr val="FFFF00"/>
                </a:solidFill>
              </a:rPr>
              <a:t>3. Khám lâm sàng</a:t>
            </a:r>
          </a:p>
          <a:p>
            <a:pPr eaLnBrk="1" hangingPunct="1">
              <a:lnSpc>
                <a:spcPct val="150000"/>
              </a:lnSpc>
              <a:spcBef>
                <a:spcPts val="0"/>
              </a:spcBef>
              <a:buClr>
                <a:schemeClr val="tx1"/>
              </a:buClr>
              <a:buFontTx/>
              <a:buNone/>
            </a:pPr>
            <a:r>
              <a:rPr lang="en-US" altLang="en-US" sz="2800">
                <a:solidFill>
                  <a:srgbClr val="FFFF00"/>
                </a:solidFill>
              </a:rPr>
              <a:t>4. Khám cận lâm sàng</a:t>
            </a:r>
          </a:p>
          <a:p>
            <a:pPr eaLnBrk="1" hangingPunct="1">
              <a:lnSpc>
                <a:spcPct val="150000"/>
              </a:lnSpc>
              <a:spcBef>
                <a:spcPts val="0"/>
              </a:spcBef>
              <a:buClr>
                <a:schemeClr val="tx1"/>
              </a:buClr>
              <a:buFontTx/>
              <a:buNone/>
            </a:pPr>
            <a:r>
              <a:rPr lang="en-US" altLang="en-US" sz="2800">
                <a:solidFill>
                  <a:srgbClr val="FFFF00"/>
                </a:solidFill>
              </a:rPr>
              <a:t>5. Chỉ định điều trị ngoại khoa</a:t>
            </a:r>
          </a:p>
          <a:p>
            <a:pPr eaLnBrk="1" hangingPunct="1">
              <a:lnSpc>
                <a:spcPct val="150000"/>
              </a:lnSpc>
              <a:spcBef>
                <a:spcPts val="0"/>
              </a:spcBef>
              <a:buClr>
                <a:schemeClr val="tx1"/>
              </a:buClr>
              <a:buFontTx/>
              <a:buNone/>
            </a:pPr>
            <a:r>
              <a:rPr lang="en-US" altLang="en-US" sz="2800">
                <a:solidFill>
                  <a:srgbClr val="FFFF00"/>
                </a:solidFill>
              </a:rPr>
              <a:t>6. Các ph</a:t>
            </a:r>
            <a:r>
              <a:rPr lang="vi-VN" altLang="en-US" sz="2800">
                <a:solidFill>
                  <a:srgbClr val="FFFF00"/>
                </a:solidFill>
              </a:rPr>
              <a:t>ươ</a:t>
            </a:r>
            <a:r>
              <a:rPr lang="en-US" altLang="en-US" sz="2800">
                <a:solidFill>
                  <a:srgbClr val="FFFF00"/>
                </a:solidFill>
              </a:rPr>
              <a:t>ng pháp phẫu thuật</a:t>
            </a:r>
          </a:p>
          <a:p>
            <a:pPr eaLnBrk="1" hangingPunct="1">
              <a:lnSpc>
                <a:spcPct val="150000"/>
              </a:lnSpc>
              <a:spcBef>
                <a:spcPts val="0"/>
              </a:spcBef>
              <a:buClr>
                <a:schemeClr val="tx1"/>
              </a:buClr>
              <a:buFontTx/>
              <a:buNone/>
            </a:pPr>
            <a:r>
              <a:rPr lang="en-US" altLang="en-US" sz="2800">
                <a:solidFill>
                  <a:srgbClr val="FFFF00"/>
                </a:solidFill>
              </a:rPr>
              <a:t>7. Biến chứng và tai biến phẫu thuật</a:t>
            </a:r>
          </a:p>
          <a:p>
            <a:pPr eaLnBrk="1" hangingPunct="1">
              <a:lnSpc>
                <a:spcPct val="150000"/>
              </a:lnSpc>
              <a:spcBef>
                <a:spcPts val="0"/>
              </a:spcBef>
              <a:buClr>
                <a:schemeClr val="tx1"/>
              </a:buClr>
              <a:buFontTx/>
              <a:buNone/>
            </a:pPr>
            <a:r>
              <a:rPr lang="en-US" altLang="en-US" sz="2800">
                <a:solidFill>
                  <a:srgbClr val="FFFF00"/>
                </a:solidFill>
              </a:rPr>
              <a:t>8. Chuẩn bị PT</a:t>
            </a:r>
          </a:p>
          <a:p>
            <a:pPr eaLnBrk="1" hangingPunct="1">
              <a:lnSpc>
                <a:spcPct val="150000"/>
              </a:lnSpc>
              <a:spcBef>
                <a:spcPts val="0"/>
              </a:spcBef>
              <a:buClr>
                <a:schemeClr val="tx1"/>
              </a:buClr>
              <a:buFontTx/>
              <a:buNone/>
            </a:pPr>
            <a:r>
              <a:rPr lang="en-US" altLang="en-US" sz="2800">
                <a:solidFill>
                  <a:srgbClr val="FFFF00"/>
                </a:solidFill>
              </a:rPr>
              <a:t>9. Săn sóc hậu phẫu</a:t>
            </a:r>
          </a:p>
        </p:txBody>
      </p:sp>
      <p:sp>
        <p:nvSpPr>
          <p:cNvPr id="4099" name="WordArt 3">
            <a:extLst>
              <a:ext uri="{FF2B5EF4-FFF2-40B4-BE49-F238E27FC236}">
                <a16:creationId xmlns:a16="http://schemas.microsoft.com/office/drawing/2014/main" id="{F0F89160-CE23-444F-9AD4-0C8EDD2F8791}"/>
              </a:ext>
            </a:extLst>
          </p:cNvPr>
          <p:cNvSpPr>
            <a:spLocks noChangeArrowheads="1" noChangeShapeType="1" noTextEdit="1"/>
          </p:cNvSpPr>
          <p:nvPr/>
        </p:nvSpPr>
        <p:spPr bwMode="auto">
          <a:xfrm>
            <a:off x="2915816" y="345165"/>
            <a:ext cx="3886200" cy="5032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8162"/>
              </a:avLst>
            </a:prstTxWarp>
          </a:bodyPr>
          <a:lstStyle/>
          <a:p>
            <a:pPr algn="ctr"/>
            <a:r>
              <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NỘI DUNG</a:t>
            </a:r>
          </a:p>
        </p:txBody>
      </p:sp>
    </p:spTree>
  </p:cSld>
  <p:clrMapOvr>
    <a:masterClrMapping/>
  </p:clrMapOvr>
  <p:transition>
    <p:cover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290" name="Title 1">
            <a:extLst>
              <a:ext uri="{FF2B5EF4-FFF2-40B4-BE49-F238E27FC236}">
                <a16:creationId xmlns:a16="http://schemas.microsoft.com/office/drawing/2014/main" id="{389FDCED-B97D-4B13-A36D-8FBFFAE292A1}"/>
              </a:ext>
            </a:extLst>
          </p:cNvPr>
          <p:cNvSpPr>
            <a:spLocks noGrp="1"/>
          </p:cNvSpPr>
          <p:nvPr>
            <p:ph type="title"/>
          </p:nvPr>
        </p:nvSpPr>
        <p:spPr>
          <a:xfrm>
            <a:off x="417399" y="643467"/>
            <a:ext cx="8408193" cy="744836"/>
          </a:xfrm>
        </p:spPr>
        <p:txBody>
          <a:bodyPr>
            <a:normAutofit/>
          </a:bodyPr>
          <a:lstStyle/>
          <a:p>
            <a:pPr eaLnBrk="1" hangingPunct="1"/>
            <a:r>
              <a:rPr lang="en-US" altLang="en-US" sz="2800">
                <a:solidFill>
                  <a:schemeClr val="bg1"/>
                </a:solidFill>
                <a:latin typeface="Calibri" panose="020F0502020204030204" pitchFamily="34" charset="0"/>
              </a:rPr>
              <a:t>XẠ HÌNH TUYẾN GIÁP</a:t>
            </a:r>
          </a:p>
        </p:txBody>
      </p:sp>
      <p:pic>
        <p:nvPicPr>
          <p:cNvPr id="12292" name="Picture 4" descr="A screenshot of a cell phone&#10;&#10;Description automatically generated">
            <a:extLst>
              <a:ext uri="{FF2B5EF4-FFF2-40B4-BE49-F238E27FC236}">
                <a16:creationId xmlns:a16="http://schemas.microsoft.com/office/drawing/2014/main" id="{87994D89-5D91-4631-8150-C9859CC27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2132856"/>
            <a:ext cx="9127777" cy="32403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3314" name="Title 1">
            <a:extLst>
              <a:ext uri="{FF2B5EF4-FFF2-40B4-BE49-F238E27FC236}">
                <a16:creationId xmlns:a16="http://schemas.microsoft.com/office/drawing/2014/main" id="{80452AD4-E551-4138-982C-FAACE77BAEED}"/>
              </a:ext>
            </a:extLst>
          </p:cNvPr>
          <p:cNvSpPr>
            <a:spLocks noGrp="1"/>
          </p:cNvSpPr>
          <p:nvPr>
            <p:ph type="title"/>
          </p:nvPr>
        </p:nvSpPr>
        <p:spPr>
          <a:xfrm>
            <a:off x="417399" y="643467"/>
            <a:ext cx="8408193" cy="744836"/>
          </a:xfrm>
        </p:spPr>
        <p:txBody>
          <a:bodyPr>
            <a:normAutofit/>
          </a:bodyPr>
          <a:lstStyle/>
          <a:p>
            <a:pPr eaLnBrk="1" hangingPunct="1"/>
            <a:r>
              <a:rPr lang="en-US" altLang="en-US" sz="2800">
                <a:solidFill>
                  <a:schemeClr val="bg1"/>
                </a:solidFill>
                <a:latin typeface="Calibri" panose="020F0502020204030204" pitchFamily="34" charset="0"/>
              </a:rPr>
              <a:t>XẠ HÌNH TUYẾN GIÁP</a:t>
            </a:r>
          </a:p>
        </p:txBody>
      </p:sp>
      <p:pic>
        <p:nvPicPr>
          <p:cNvPr id="13316" name="Picture 4" descr="A screenshot of a social media post&#10;&#10;Description automatically generated">
            <a:extLst>
              <a:ext uri="{FF2B5EF4-FFF2-40B4-BE49-F238E27FC236}">
                <a16:creationId xmlns:a16="http://schemas.microsoft.com/office/drawing/2014/main" id="{5E7F2DE2-C567-46B3-9630-3409255E3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5985" y="1398076"/>
            <a:ext cx="7731019" cy="54696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2F88FDE-E2CF-4A97-9FBD-F77224E9FDDC}"/>
              </a:ext>
            </a:extLst>
          </p:cNvPr>
          <p:cNvSpPr>
            <a:spLocks noGrp="1"/>
          </p:cNvSpPr>
          <p:nvPr>
            <p:ph type="title"/>
          </p:nvPr>
        </p:nvSpPr>
        <p:spPr>
          <a:xfrm>
            <a:off x="484393" y="5110423"/>
            <a:ext cx="8179546" cy="671540"/>
          </a:xfrm>
          <a:noFill/>
        </p:spPr>
        <p:txBody>
          <a:bodyPr vert="horz" lIns="91440" tIns="45720" rIns="91440" bIns="45720" rtlCol="0" anchor="ctr">
            <a:normAutofit/>
          </a:bodyPr>
          <a:lstStyle/>
          <a:p>
            <a:pPr eaLnBrk="1" hangingPunct="1">
              <a:lnSpc>
                <a:spcPct val="90000"/>
              </a:lnSpc>
            </a:pPr>
            <a:r>
              <a:rPr lang="en-US" altLang="en-US" sz="4200">
                <a:solidFill>
                  <a:schemeClr val="tx1"/>
                </a:solidFill>
              </a:rPr>
              <a:t>XẠ HÌNH TUYẾN GIÁP</a:t>
            </a:r>
          </a:p>
        </p:txBody>
      </p:sp>
      <p:sp>
        <p:nvSpPr>
          <p:cNvPr id="72" name="Rectangle 7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1"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4"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3421" y="640091"/>
            <a:ext cx="6137157"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4339" name="Content Placeholder 3" descr="A picture containing bird&#10;&#10;Description automatically generated">
            <a:extLst>
              <a:ext uri="{FF2B5EF4-FFF2-40B4-BE49-F238E27FC236}">
                <a16:creationId xmlns:a16="http://schemas.microsoft.com/office/drawing/2014/main" id="{DC8F6716-992F-48D3-A7D8-9FFFFF0442C8}"/>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4285" r="-3" b="3908"/>
          <a:stretch/>
        </p:blipFill>
        <p:spPr>
          <a:xfrm>
            <a:off x="1627521" y="804672"/>
            <a:ext cx="5888958" cy="3554676"/>
          </a:xfrm>
          <a:prstGeom prst="rect">
            <a:avLst/>
          </a:prstGeom>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05EF7AA-8591-40A7-94CC-520C3B26E2CD}"/>
              </a:ext>
            </a:extLst>
          </p:cNvPr>
          <p:cNvSpPr>
            <a:spLocks noGrp="1" noChangeArrowheads="1"/>
          </p:cNvSpPr>
          <p:nvPr>
            <p:ph type="body" idx="1"/>
          </p:nvPr>
        </p:nvSpPr>
        <p:spPr>
          <a:xfrm>
            <a:off x="234888" y="1371600"/>
            <a:ext cx="8674224" cy="5105400"/>
          </a:xfrm>
        </p:spPr>
        <p:txBody>
          <a:bodyPr/>
          <a:lstStyle/>
          <a:p>
            <a:pPr eaLnBrk="1" hangingPunct="1">
              <a:lnSpc>
                <a:spcPct val="110000"/>
              </a:lnSpc>
              <a:spcBef>
                <a:spcPts val="0"/>
              </a:spcBef>
              <a:buClr>
                <a:schemeClr val="tx1"/>
              </a:buClr>
              <a:buFontTx/>
              <a:buNone/>
              <a:defRPr/>
            </a:pPr>
            <a:r>
              <a:rPr lang="en-US" altLang="en-US" b="1" i="1" u="sng">
                <a:solidFill>
                  <a:srgbClr val="FFFF00"/>
                </a:solidFill>
                <a:effectLst>
                  <a:outerShdw blurRad="38100" dist="38100" dir="2700000" algn="tl">
                    <a:srgbClr val="000000"/>
                  </a:outerShdw>
                </a:effectLst>
              </a:rPr>
              <a:t>5.Định l</a:t>
            </a:r>
            <a:r>
              <a:rPr lang="vi-VN" altLang="en-US" b="1" i="1" u="sng">
                <a:solidFill>
                  <a:srgbClr val="FFFF00"/>
                </a:solidFill>
                <a:effectLst>
                  <a:outerShdw blurRad="38100" dist="38100" dir="2700000" algn="tl">
                    <a:srgbClr val="000000"/>
                  </a:outerShdw>
                </a:effectLst>
              </a:rPr>
              <a:t>ư</a:t>
            </a:r>
            <a:r>
              <a:rPr lang="en-US" altLang="en-US" b="1" i="1" u="sng">
                <a:solidFill>
                  <a:srgbClr val="FFFF00"/>
                </a:solidFill>
                <a:effectLst>
                  <a:outerShdw blurRad="38100" dist="38100" dir="2700000" algn="tl">
                    <a:srgbClr val="000000"/>
                  </a:outerShdw>
                </a:effectLst>
              </a:rPr>
              <a:t>ợng TSH, T</a:t>
            </a:r>
            <a:r>
              <a:rPr lang="en-US" altLang="en-US" b="1" i="1" u="sng" baseline="-25000">
                <a:solidFill>
                  <a:srgbClr val="FFFF00"/>
                </a:solidFill>
              </a:rPr>
              <a:t>3</a:t>
            </a:r>
            <a:r>
              <a:rPr lang="en-US" altLang="en-US" b="1" i="1" u="sng">
                <a:solidFill>
                  <a:srgbClr val="FFFF00"/>
                </a:solidFill>
                <a:effectLst>
                  <a:outerShdw blurRad="38100" dist="38100" dir="2700000" algn="tl">
                    <a:srgbClr val="000000"/>
                  </a:outerShdw>
                </a:effectLst>
              </a:rPr>
              <a:t>, T</a:t>
            </a:r>
            <a:r>
              <a:rPr lang="en-US" altLang="en-US" b="1" i="1" u="sng" baseline="-25000">
                <a:solidFill>
                  <a:srgbClr val="FFFF00"/>
                </a:solidFill>
              </a:rPr>
              <a:t>4</a:t>
            </a:r>
            <a:r>
              <a:rPr lang="en-US" altLang="en-US" b="1" i="1" u="sng">
                <a:solidFill>
                  <a:srgbClr val="FFFF00"/>
                </a:solidFill>
                <a:effectLst>
                  <a:outerShdw blurRad="38100" dist="38100" dir="2700000" algn="tl">
                    <a:srgbClr val="000000"/>
                  </a:outerShdw>
                </a:effectLst>
              </a:rPr>
              <a:t>:</a:t>
            </a:r>
          </a:p>
          <a:p>
            <a:pPr eaLnBrk="1" hangingPunct="1">
              <a:lnSpc>
                <a:spcPct val="160000"/>
              </a:lnSpc>
              <a:spcBef>
                <a:spcPts val="0"/>
              </a:spcBef>
              <a:buClr>
                <a:schemeClr val="tx1"/>
              </a:buClr>
              <a:buFontTx/>
              <a:buChar char="–"/>
              <a:defRPr/>
            </a:pPr>
            <a:r>
              <a:rPr lang="en-US" altLang="en-US">
                <a:solidFill>
                  <a:srgbClr val="FFFFFF"/>
                </a:solidFill>
                <a:effectLst>
                  <a:outerShdw blurRad="38100" dist="38100" dir="2700000" algn="tl">
                    <a:srgbClr val="000000"/>
                  </a:outerShdw>
                </a:effectLst>
              </a:rPr>
              <a:t>Là ph</a:t>
            </a:r>
            <a:r>
              <a:rPr lang="vi-VN" altLang="en-US">
                <a:solidFill>
                  <a:srgbClr val="FFFFFF"/>
                </a:solidFill>
                <a:effectLst>
                  <a:outerShdw blurRad="38100" dist="38100" dir="2700000" algn="tl">
                    <a:srgbClr val="000000"/>
                  </a:outerShdw>
                </a:effectLst>
              </a:rPr>
              <a:t>ươ</a:t>
            </a:r>
            <a:r>
              <a:rPr lang="en-US" altLang="en-US">
                <a:solidFill>
                  <a:srgbClr val="FFFFFF"/>
                </a:solidFill>
                <a:effectLst>
                  <a:outerShdw blurRad="38100" dist="38100" dir="2700000" algn="tl">
                    <a:srgbClr val="000000"/>
                  </a:outerShdw>
                </a:effectLst>
              </a:rPr>
              <a:t>ng pháp chính xác nhất đánh gia CN TG.</a:t>
            </a:r>
          </a:p>
          <a:p>
            <a:pPr eaLnBrk="1" hangingPunct="1">
              <a:lnSpc>
                <a:spcPct val="160000"/>
              </a:lnSpc>
              <a:spcBef>
                <a:spcPts val="0"/>
              </a:spcBef>
              <a:buClr>
                <a:schemeClr val="tx1"/>
              </a:buClr>
              <a:buFontTx/>
              <a:buChar char="–"/>
              <a:defRPr/>
            </a:pPr>
            <a:r>
              <a:rPr lang="en-US" altLang="en-US">
                <a:solidFill>
                  <a:srgbClr val="FFFFFF"/>
                </a:solidFill>
                <a:effectLst>
                  <a:outerShdw blurRad="38100" dist="38100" dir="2700000" algn="tl">
                    <a:srgbClr val="000000"/>
                  </a:outerShdw>
                </a:effectLst>
              </a:rPr>
              <a:t>Hai PP: MD PX và MD huỳnh quang</a:t>
            </a:r>
          </a:p>
          <a:p>
            <a:pPr eaLnBrk="1" hangingPunct="1">
              <a:lnSpc>
                <a:spcPct val="160000"/>
              </a:lnSpc>
              <a:spcBef>
                <a:spcPts val="0"/>
              </a:spcBef>
              <a:buClr>
                <a:schemeClr val="tx1"/>
              </a:buClr>
              <a:buFontTx/>
              <a:buChar char="–"/>
              <a:defRPr/>
            </a:pPr>
            <a:r>
              <a:rPr lang="en-US" altLang="en-US">
                <a:solidFill>
                  <a:srgbClr val="FFFFFF"/>
                </a:solidFill>
                <a:effectLst>
                  <a:outerShdw blurRad="38100" dist="38100" dir="2700000" algn="tl">
                    <a:srgbClr val="000000"/>
                  </a:outerShdw>
                </a:effectLst>
              </a:rPr>
              <a:t>MDPX: độ chính xác cao, đắt tiền</a:t>
            </a:r>
          </a:p>
          <a:p>
            <a:pPr eaLnBrk="1" hangingPunct="1">
              <a:lnSpc>
                <a:spcPct val="160000"/>
              </a:lnSpc>
              <a:spcBef>
                <a:spcPts val="0"/>
              </a:spcBef>
              <a:buClr>
                <a:schemeClr val="tx1"/>
              </a:buClr>
              <a:buFontTx/>
              <a:buChar char="–"/>
              <a:defRPr/>
            </a:pPr>
            <a:r>
              <a:rPr lang="en-US" altLang="en-US">
                <a:solidFill>
                  <a:srgbClr val="FFFFFF"/>
                </a:solidFill>
                <a:effectLst>
                  <a:outerShdw blurRad="38100" dist="38100" dir="2700000" algn="tl">
                    <a:srgbClr val="000000"/>
                  </a:outerShdw>
                </a:effectLst>
              </a:rPr>
              <a:t>MD huỳnh quang: chính xác thấp, rẻ h</a:t>
            </a:r>
            <a:r>
              <a:rPr lang="vi-VN" altLang="en-US">
                <a:solidFill>
                  <a:srgbClr val="FFFFFF"/>
                </a:solidFill>
                <a:effectLst>
                  <a:outerShdw blurRad="38100" dist="38100" dir="2700000" algn="tl">
                    <a:srgbClr val="000000"/>
                  </a:outerShdw>
                </a:effectLst>
              </a:rPr>
              <a:t>ơ</a:t>
            </a:r>
            <a:r>
              <a:rPr lang="en-US" altLang="en-US">
                <a:solidFill>
                  <a:srgbClr val="FFFFFF"/>
                </a:solidFill>
                <a:effectLst>
                  <a:outerShdw blurRad="38100" dist="38100" dir="2700000" algn="tl">
                    <a:srgbClr val="000000"/>
                  </a:outerShdw>
                </a:effectLst>
              </a:rPr>
              <a:t>n</a:t>
            </a:r>
            <a:endParaRPr lang="en-US" altLang="en-US">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60000"/>
              </a:lnSpc>
              <a:spcBef>
                <a:spcPts val="0"/>
              </a:spcBef>
              <a:buClr>
                <a:schemeClr val="tx1"/>
              </a:buClr>
              <a:buFontTx/>
              <a:buChar char="–"/>
              <a:defRPr/>
            </a:pPr>
            <a:r>
              <a:rPr lang="en-US" altLang="en-US">
                <a:solidFill>
                  <a:srgbClr val="FFFFFF"/>
                </a:solidFill>
                <a:effectLst>
                  <a:outerShdw blurRad="38100" dist="38100" dir="2700000" algn="tl">
                    <a:srgbClr val="000000"/>
                  </a:outerShdw>
                </a:effectLst>
                <a:highlight>
                  <a:srgbClr val="800000"/>
                </a:highlight>
              </a:rPr>
              <a:t>TSH: 1,7 - T</a:t>
            </a:r>
            <a:r>
              <a:rPr lang="en-US" altLang="en-US" baseline="-25000">
                <a:solidFill>
                  <a:srgbClr val="FFFFFF"/>
                </a:solidFill>
                <a:effectLst>
                  <a:outerShdw blurRad="38100" dist="38100" dir="2700000" algn="tl">
                    <a:srgbClr val="000000"/>
                  </a:outerShdw>
                </a:effectLst>
                <a:highlight>
                  <a:srgbClr val="800000"/>
                </a:highlight>
              </a:rPr>
              <a:t>3</a:t>
            </a:r>
            <a:r>
              <a:rPr lang="en-US" altLang="en-US">
                <a:solidFill>
                  <a:srgbClr val="FFFFFF"/>
                </a:solidFill>
                <a:effectLst>
                  <a:outerShdw blurRad="38100" dist="38100" dir="2700000" algn="tl">
                    <a:srgbClr val="000000"/>
                  </a:outerShdw>
                </a:effectLst>
                <a:highlight>
                  <a:srgbClr val="800000"/>
                </a:highlight>
              </a:rPr>
              <a:t>: 1,9 - T</a:t>
            </a:r>
            <a:r>
              <a:rPr lang="en-US" altLang="en-US" baseline="-25000">
                <a:solidFill>
                  <a:srgbClr val="FFFFFF"/>
                </a:solidFill>
                <a:effectLst>
                  <a:outerShdw blurRad="38100" dist="38100" dir="2700000" algn="tl">
                    <a:srgbClr val="000000"/>
                  </a:outerShdw>
                </a:effectLst>
                <a:highlight>
                  <a:srgbClr val="800000"/>
                </a:highlight>
              </a:rPr>
              <a:t>4</a:t>
            </a:r>
            <a:r>
              <a:rPr lang="en-US" altLang="en-US">
                <a:solidFill>
                  <a:srgbClr val="FFFFFF"/>
                </a:solidFill>
                <a:effectLst>
                  <a:outerShdw blurRad="38100" dist="38100" dir="2700000" algn="tl">
                    <a:srgbClr val="000000"/>
                  </a:outerShdw>
                </a:effectLst>
                <a:highlight>
                  <a:srgbClr val="800000"/>
                </a:highlight>
              </a:rPr>
              <a:t>: 51-151 nmol/L</a:t>
            </a:r>
          </a:p>
          <a:p>
            <a:pPr eaLnBrk="1" hangingPunct="1">
              <a:lnSpc>
                <a:spcPct val="160000"/>
              </a:lnSpc>
              <a:spcBef>
                <a:spcPts val="0"/>
              </a:spcBef>
              <a:buClr>
                <a:schemeClr val="tx1"/>
              </a:buClr>
              <a:buFontTx/>
              <a:buChar char="–"/>
              <a:defRPr/>
            </a:pPr>
            <a:r>
              <a:rPr lang="en-US" altLang="en-US">
                <a:solidFill>
                  <a:srgbClr val="FFFFFF"/>
                </a:solidFill>
                <a:effectLst>
                  <a:outerShdw blurRad="38100" dist="38100" dir="2700000" algn="tl">
                    <a:srgbClr val="000000"/>
                  </a:outerShdw>
                </a:effectLst>
              </a:rPr>
              <a:t>Trong Basedow: TSH giảm, T</a:t>
            </a:r>
            <a:r>
              <a:rPr lang="en-US" altLang="en-US" baseline="-25000">
                <a:solidFill>
                  <a:srgbClr val="FFFFFF"/>
                </a:solidFill>
                <a:effectLst>
                  <a:outerShdw blurRad="38100" dist="38100" dir="2700000" algn="tl">
                    <a:srgbClr val="000000"/>
                  </a:outerShdw>
                </a:effectLst>
              </a:rPr>
              <a:t>3 </a:t>
            </a:r>
            <a:r>
              <a:rPr lang="en-US" altLang="en-US">
                <a:solidFill>
                  <a:srgbClr val="FFFFFF"/>
                </a:solidFill>
                <a:effectLst>
                  <a:outerShdw blurRad="38100" dist="38100" dir="2700000" algn="tl">
                    <a:srgbClr val="000000"/>
                  </a:outerShdw>
                </a:effectLst>
              </a:rPr>
              <a:t>&amp;T</a:t>
            </a:r>
            <a:r>
              <a:rPr lang="en-US" altLang="en-US" baseline="-25000">
                <a:solidFill>
                  <a:srgbClr val="FFFFFF"/>
                </a:solidFill>
                <a:effectLst>
                  <a:outerShdw blurRad="38100" dist="38100" dir="2700000" algn="tl">
                    <a:srgbClr val="000000"/>
                  </a:outerShdw>
                </a:effectLst>
              </a:rPr>
              <a:t>4</a:t>
            </a:r>
            <a:r>
              <a:rPr lang="en-US" altLang="en-US">
                <a:solidFill>
                  <a:srgbClr val="FFFFFF"/>
                </a:solidFill>
                <a:effectLst>
                  <a:outerShdw blurRad="38100" dist="38100" dir="2700000" algn="tl">
                    <a:srgbClr val="000000"/>
                  </a:outerShdw>
                </a:effectLst>
              </a:rPr>
              <a:t> tăng</a:t>
            </a:r>
            <a:endParaRPr lang="en-US" altLang="en-US">
              <a:solidFill>
                <a:srgbClr val="FFFFFF"/>
              </a:solidFill>
              <a:effectLst>
                <a:outerShdw blurRad="38100" dist="38100" dir="2700000" algn="tl">
                  <a:srgbClr val="000000"/>
                </a:outerShdw>
              </a:effectLst>
              <a:sym typeface="Symbol" panose="05050102010706020507" pitchFamily="18" charset="2"/>
            </a:endParaRPr>
          </a:p>
        </p:txBody>
      </p:sp>
      <p:sp>
        <p:nvSpPr>
          <p:cNvPr id="23555" name="WordArt 3">
            <a:extLst>
              <a:ext uri="{FF2B5EF4-FFF2-40B4-BE49-F238E27FC236}">
                <a16:creationId xmlns:a16="http://schemas.microsoft.com/office/drawing/2014/main" id="{0AFB3FB7-B6AF-4F4B-9841-B578ECD907B2}"/>
              </a:ext>
            </a:extLst>
          </p:cNvPr>
          <p:cNvSpPr>
            <a:spLocks noChangeArrowheads="1" noChangeShapeType="1" noTextEdit="1"/>
          </p:cNvSpPr>
          <p:nvPr/>
        </p:nvSpPr>
        <p:spPr bwMode="auto">
          <a:xfrm>
            <a:off x="1676400" y="38100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cSld>
  <p:clrMapOvr>
    <a:masterClrMapping/>
  </p:clrMapOvr>
  <p:transition>
    <p:cover dir="d"/>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B68F45A-5542-4ED7-901C-93DFBBFFDFE9}"/>
              </a:ext>
            </a:extLst>
          </p:cNvPr>
          <p:cNvSpPr>
            <a:spLocks noGrp="1" noChangeArrowheads="1"/>
          </p:cNvSpPr>
          <p:nvPr>
            <p:ph type="body" idx="1"/>
          </p:nvPr>
        </p:nvSpPr>
        <p:spPr>
          <a:xfrm>
            <a:off x="467544" y="1484784"/>
            <a:ext cx="8458200" cy="5105400"/>
          </a:xfrm>
        </p:spPr>
        <p:txBody>
          <a:bodyPr/>
          <a:lstStyle/>
          <a:p>
            <a:pPr eaLnBrk="1" hangingPunct="1">
              <a:lnSpc>
                <a:spcPct val="140000"/>
              </a:lnSpc>
              <a:buClr>
                <a:schemeClr val="tx1"/>
              </a:buClr>
              <a:buFontTx/>
              <a:buNone/>
              <a:defRPr/>
            </a:pPr>
            <a:r>
              <a:rPr lang="en-US" altLang="en-US" sz="2600" b="1" i="1" u="sng">
                <a:solidFill>
                  <a:srgbClr val="FFFF00"/>
                </a:solidFill>
                <a:effectLst>
                  <a:outerShdw blurRad="38100" dist="38100" dir="2700000" algn="tl">
                    <a:srgbClr val="000000"/>
                  </a:outerShdw>
                </a:effectLst>
              </a:rPr>
              <a:t>6.Siêu âm th</a:t>
            </a:r>
            <a:r>
              <a:rPr lang="vi-VN" altLang="en-US" sz="2600" b="1" i="1" u="sng">
                <a:solidFill>
                  <a:srgbClr val="FFFF00"/>
                </a:solidFill>
                <a:effectLst>
                  <a:outerShdw blurRad="38100" dist="38100" dir="2700000" algn="tl">
                    <a:srgbClr val="000000"/>
                  </a:outerShdw>
                </a:effectLst>
              </a:rPr>
              <a:t>ư</a:t>
            </a:r>
            <a:r>
              <a:rPr lang="en-US" altLang="en-US" sz="2600" b="1" i="1" u="sng">
                <a:solidFill>
                  <a:srgbClr val="FFFF00"/>
                </a:solidFill>
                <a:effectLst>
                  <a:outerShdw blurRad="38100" dist="38100" dir="2700000" algn="tl">
                    <a:srgbClr val="000000"/>
                  </a:outerShdw>
                </a:effectLst>
              </a:rPr>
              <a:t>ờng và siêu âm Doppler TG:</a:t>
            </a:r>
          </a:p>
          <a:p>
            <a:pPr eaLnBrk="1" hangingPunct="1">
              <a:lnSpc>
                <a:spcPct val="140000"/>
              </a:lnSpc>
              <a:buClr>
                <a:schemeClr val="tx1"/>
              </a:buClr>
              <a:buFontTx/>
              <a:buChar char="–"/>
              <a:defRPr/>
            </a:pPr>
            <a:r>
              <a:rPr lang="en-US" altLang="en-US" sz="2600">
                <a:solidFill>
                  <a:srgbClr val="FFFFFF"/>
                </a:solidFill>
                <a:effectLst>
                  <a:outerShdw blurRad="38100" dist="38100" dir="2700000" algn="tl">
                    <a:srgbClr val="000000"/>
                  </a:outerShdw>
                </a:effectLst>
              </a:rPr>
              <a:t>1950, c</a:t>
            </a:r>
            <a:r>
              <a:rPr lang="vi-VN" altLang="en-US" sz="2600">
                <a:solidFill>
                  <a:srgbClr val="FFFFFF"/>
                </a:solidFill>
                <a:effectLst>
                  <a:outerShdw blurRad="38100" dist="38100" dir="2700000" algn="tl">
                    <a:srgbClr val="000000"/>
                  </a:outerShdw>
                </a:effectLst>
              </a:rPr>
              <a:t>ơ</a:t>
            </a:r>
            <a:r>
              <a:rPr lang="en-US" altLang="en-US" sz="2600">
                <a:solidFill>
                  <a:srgbClr val="FFFFFF"/>
                </a:solidFill>
                <a:effectLst>
                  <a:outerShdw blurRad="38100" dist="38100" dir="2700000" algn="tl">
                    <a:srgbClr val="000000"/>
                  </a:outerShdw>
                </a:effectLst>
              </a:rPr>
              <a:t> quan lý t</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ởng khảo sát bằng SA.</a:t>
            </a:r>
          </a:p>
          <a:p>
            <a:pPr eaLnBrk="1" hangingPunct="1">
              <a:lnSpc>
                <a:spcPct val="140000"/>
              </a:lnSpc>
              <a:buClr>
                <a:schemeClr val="tx1"/>
              </a:buClr>
              <a:buFontTx/>
              <a:buChar char="–"/>
              <a:defRPr/>
            </a:pPr>
            <a:r>
              <a:rPr lang="en-US" altLang="en-US" sz="2600">
                <a:solidFill>
                  <a:srgbClr val="FFFFFF"/>
                </a:solidFill>
                <a:effectLst>
                  <a:outerShdw blurRad="38100" dist="38100" dir="2700000" algn="tl">
                    <a:srgbClr val="000000"/>
                  </a:outerShdw>
                </a:effectLst>
              </a:rPr>
              <a:t>SA: thăm dò hình thái, khảo sát nhẹ nhàng, không gây sang chấn, thời gian khảo sát ngắn.</a:t>
            </a:r>
          </a:p>
          <a:p>
            <a:pPr eaLnBrk="1" hangingPunct="1">
              <a:lnSpc>
                <a:spcPct val="140000"/>
              </a:lnSpc>
              <a:buClr>
                <a:schemeClr val="tx1"/>
              </a:buClr>
              <a:buFontTx/>
              <a:buChar char="–"/>
              <a:defRPr/>
            </a:pPr>
            <a:r>
              <a:rPr lang="en-US" altLang="en-US" sz="2600">
                <a:solidFill>
                  <a:srgbClr val="FFFFFF"/>
                </a:solidFill>
                <a:effectLst>
                  <a:outerShdw blurRad="38100" dist="38100" dir="2700000" algn="tl">
                    <a:srgbClr val="000000"/>
                  </a:outerShdw>
                </a:effectLst>
              </a:rPr>
              <a:t>Phát hiện tốt các b</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ớu giáp khó khám</a:t>
            </a:r>
          </a:p>
          <a:p>
            <a:pPr eaLnBrk="1" hangingPunct="1">
              <a:lnSpc>
                <a:spcPct val="140000"/>
              </a:lnSpc>
              <a:buClr>
                <a:schemeClr val="tx1"/>
              </a:buClr>
              <a:buFontTx/>
              <a:buChar char="–"/>
              <a:defRPr/>
            </a:pPr>
            <a:r>
              <a:rPr lang="en-US" altLang="en-US" sz="2600">
                <a:solidFill>
                  <a:srgbClr val="FFFFFF"/>
                </a:solidFill>
                <a:effectLst>
                  <a:outerShdw blurRad="38100" dist="38100" dir="2700000" algn="tl">
                    <a:srgbClr val="000000"/>
                  </a:outerShdw>
                </a:effectLst>
              </a:rPr>
              <a:t>Đo chính xác kích th</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ớc, thể tích TG</a:t>
            </a:r>
            <a:endParaRPr lang="en-US" altLang="en-US" sz="2600">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40000"/>
              </a:lnSpc>
              <a:buClr>
                <a:schemeClr val="tx1"/>
              </a:buClr>
              <a:buFontTx/>
              <a:buChar char="–"/>
              <a:defRPr/>
            </a:pPr>
            <a:r>
              <a:rPr lang="en-US" altLang="en-US" sz="2600">
                <a:solidFill>
                  <a:srgbClr val="FFFFFF"/>
                </a:solidFill>
                <a:effectLst>
                  <a:outerShdw blurRad="38100" dist="38100" dir="2700000" algn="tl">
                    <a:srgbClr val="000000"/>
                  </a:outerShdw>
                </a:effectLst>
              </a:rPr>
              <a:t>TD và đánh giá KQ điều trị</a:t>
            </a:r>
          </a:p>
          <a:p>
            <a:pPr eaLnBrk="1" hangingPunct="1">
              <a:lnSpc>
                <a:spcPct val="140000"/>
              </a:lnSpc>
              <a:buClr>
                <a:schemeClr val="tx1"/>
              </a:buClr>
              <a:buFontTx/>
              <a:buChar char="–"/>
              <a:defRPr/>
            </a:pPr>
            <a:r>
              <a:rPr lang="en-US" altLang="en-US" sz="2600">
                <a:solidFill>
                  <a:srgbClr val="FFFFFF"/>
                </a:solidFill>
                <a:effectLst>
                  <a:outerShdw blurRad="38100" dist="38100" dir="2700000" algn="tl">
                    <a:srgbClr val="000000"/>
                  </a:outerShdw>
                </a:effectLst>
              </a:rPr>
              <a:t>SA doppler màu có thể đánh giá chức năng TG</a:t>
            </a:r>
            <a:endParaRPr lang="en-US" altLang="en-US" sz="2600">
              <a:solidFill>
                <a:srgbClr val="FFFFFF"/>
              </a:solidFill>
              <a:effectLst>
                <a:outerShdw blurRad="38100" dist="38100" dir="2700000" algn="tl">
                  <a:srgbClr val="000000"/>
                </a:outerShdw>
              </a:effectLst>
              <a:sym typeface="Symbol" panose="05050102010706020507" pitchFamily="18" charset="2"/>
            </a:endParaRPr>
          </a:p>
        </p:txBody>
      </p:sp>
      <p:sp>
        <p:nvSpPr>
          <p:cNvPr id="24579" name="WordArt 3">
            <a:extLst>
              <a:ext uri="{FF2B5EF4-FFF2-40B4-BE49-F238E27FC236}">
                <a16:creationId xmlns:a16="http://schemas.microsoft.com/office/drawing/2014/main" id="{97FDCE1F-1D6A-4286-A7FC-0CC5C5E00B16}"/>
              </a:ext>
            </a:extLst>
          </p:cNvPr>
          <p:cNvSpPr>
            <a:spLocks noChangeArrowheads="1" noChangeShapeType="1" noTextEdit="1"/>
          </p:cNvSpPr>
          <p:nvPr/>
        </p:nvSpPr>
        <p:spPr bwMode="auto">
          <a:xfrm>
            <a:off x="1676400" y="609600"/>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cSld>
  <p:clrMapOvr>
    <a:masterClrMapping/>
  </p:clrMapOvr>
  <p:transition>
    <p:cover dir="d"/>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B68F45A-5542-4ED7-901C-93DFBBFFDFE9}"/>
              </a:ext>
            </a:extLst>
          </p:cNvPr>
          <p:cNvSpPr>
            <a:spLocks noGrp="1" noChangeArrowheads="1"/>
          </p:cNvSpPr>
          <p:nvPr>
            <p:ph type="body" idx="1"/>
          </p:nvPr>
        </p:nvSpPr>
        <p:spPr>
          <a:xfrm>
            <a:off x="257672" y="980728"/>
            <a:ext cx="8856984" cy="5609456"/>
          </a:xfrm>
        </p:spPr>
        <p:txBody>
          <a:bodyPr/>
          <a:lstStyle/>
          <a:p>
            <a:pPr eaLnBrk="1" hangingPunct="1">
              <a:lnSpc>
                <a:spcPct val="120000"/>
              </a:lnSpc>
              <a:spcBef>
                <a:spcPts val="0"/>
              </a:spcBef>
              <a:buClr>
                <a:schemeClr val="tx1"/>
              </a:buClr>
              <a:buFontTx/>
              <a:buNone/>
              <a:defRPr/>
            </a:pPr>
            <a:r>
              <a:rPr lang="vi-VN" altLang="en-US" sz="2600" b="1" i="1" u="sng">
                <a:solidFill>
                  <a:srgbClr val="FFFF00"/>
                </a:solidFill>
                <a:effectLst>
                  <a:outerShdw blurRad="38100" dist="38100" dir="2700000" algn="tl">
                    <a:srgbClr val="000000"/>
                  </a:outerShdw>
                </a:effectLst>
              </a:rPr>
              <a:t>7. FNA tuyến giáp</a:t>
            </a:r>
            <a:r>
              <a:rPr lang="en-US" altLang="en-US" sz="2600" b="1" i="1" u="sng">
                <a:solidFill>
                  <a:srgbClr val="FFFF00"/>
                </a:solidFill>
                <a:effectLst>
                  <a:outerShdw blurRad="38100" dist="38100" dir="2700000" algn="tl">
                    <a:srgbClr val="000000"/>
                  </a:outerShdw>
                </a:effectLst>
              </a:rPr>
              <a:t>:</a:t>
            </a:r>
          </a:p>
          <a:p>
            <a:pPr eaLnBrk="1" hangingPunct="1">
              <a:lnSpc>
                <a:spcPct val="120000"/>
              </a:lnSpc>
              <a:spcBef>
                <a:spcPts val="0"/>
              </a:spcBef>
              <a:buClr>
                <a:srgbClr val="FFFF00"/>
              </a:buClr>
              <a:buFontTx/>
              <a:buChar char="–"/>
              <a:defRPr/>
            </a:pPr>
            <a:r>
              <a:rPr lang="vi-VN" sz="2800">
                <a:solidFill>
                  <a:srgbClr val="00FF00"/>
                </a:solidFill>
              </a:rPr>
              <a:t>Nếu nhân giáp to, hoặc nghi ngờ ác</a:t>
            </a:r>
          </a:p>
          <a:p>
            <a:pPr eaLnBrk="1" hangingPunct="1">
              <a:lnSpc>
                <a:spcPct val="120000"/>
              </a:lnSpc>
              <a:spcBef>
                <a:spcPts val="0"/>
              </a:spcBef>
              <a:buClr>
                <a:srgbClr val="FFFF00"/>
              </a:buClr>
              <a:buFontTx/>
              <a:buChar char="–"/>
              <a:defRPr/>
            </a:pPr>
            <a:r>
              <a:rPr lang="vi-VN" sz="2800">
                <a:solidFill>
                  <a:srgbClr val="00FF00"/>
                </a:solidFill>
              </a:rPr>
              <a:t>Tùy kinh nghiệm nhưng thường &gt;8mm mới dễ chọc nhưng có bs 3-5mm cũng chọc được</a:t>
            </a:r>
          </a:p>
          <a:p>
            <a:pPr eaLnBrk="1" hangingPunct="1">
              <a:lnSpc>
                <a:spcPct val="120000"/>
              </a:lnSpc>
              <a:spcBef>
                <a:spcPts val="0"/>
              </a:spcBef>
              <a:buClr>
                <a:srgbClr val="FFFF00"/>
              </a:buClr>
              <a:buFontTx/>
              <a:buChar char="–"/>
              <a:defRPr/>
            </a:pPr>
            <a:r>
              <a:rPr lang="vi-VN" sz="2800">
                <a:solidFill>
                  <a:srgbClr val="00FF00"/>
                </a:solidFill>
              </a:rPr>
              <a:t>Nếu bé quá thì để chờ đợi thôi</a:t>
            </a:r>
            <a:endParaRPr lang="vi-VN" altLang="en-US" sz="2600">
              <a:solidFill>
                <a:srgbClr val="00FF00"/>
              </a:solidFill>
              <a:effectLst>
                <a:outerShdw blurRad="38100" dist="38100" dir="2700000" algn="tl">
                  <a:srgbClr val="000000"/>
                </a:outerShdw>
              </a:effectLst>
            </a:endParaRPr>
          </a:p>
          <a:p>
            <a:pPr marL="0" indent="0" eaLnBrk="1" hangingPunct="1">
              <a:lnSpc>
                <a:spcPct val="120000"/>
              </a:lnSpc>
              <a:spcBef>
                <a:spcPts val="0"/>
              </a:spcBef>
              <a:buClr>
                <a:schemeClr val="tx1"/>
              </a:buClr>
              <a:buNone/>
              <a:defRPr/>
            </a:pPr>
            <a:r>
              <a:rPr lang="vi-VN" altLang="en-US" sz="2600" b="1" i="1" u="sng">
                <a:solidFill>
                  <a:srgbClr val="FFFF00"/>
                </a:solidFill>
                <a:effectLst>
                  <a:outerShdw blurRad="38100" dist="38100" dir="2700000" algn="tl">
                    <a:srgbClr val="000000"/>
                  </a:outerShdw>
                </a:effectLst>
              </a:rPr>
              <a:t>8. XQ ngực</a:t>
            </a:r>
            <a:r>
              <a:rPr lang="en-US" altLang="en-US" sz="2600" b="1" i="1" u="sng">
                <a:solidFill>
                  <a:srgbClr val="FFFF00"/>
                </a:solidFill>
                <a:effectLst>
                  <a:outerShdw blurRad="38100" dist="38100" dir="2700000" algn="tl">
                    <a:srgbClr val="000000"/>
                  </a:outerShdw>
                </a:effectLst>
              </a:rPr>
              <a:t>:</a:t>
            </a:r>
          </a:p>
          <a:p>
            <a:pPr eaLnBrk="1" hangingPunct="1">
              <a:lnSpc>
                <a:spcPct val="120000"/>
              </a:lnSpc>
              <a:spcBef>
                <a:spcPts val="0"/>
              </a:spcBef>
              <a:buClr>
                <a:srgbClr val="FFFF00"/>
              </a:buClr>
              <a:buFontTx/>
              <a:buChar char="–"/>
              <a:defRPr/>
            </a:pPr>
            <a:r>
              <a:rPr lang="vi-VN" sz="2800">
                <a:solidFill>
                  <a:srgbClr val="00FF00"/>
                </a:solidFill>
              </a:rPr>
              <a:t>Loại trừ bướu giáp to chèn ép đường thở =&gt;tiên đoán đặt NKQ, mềm sụn KQ sau mổ =&gt;có thể cần mở KQ; bướu giáp thòng trung thất =&gt;có thì chụp thêm CAT cản quang để đánh giá đầy đủ, ngày xưa chưa có CAT phải xạ hình</a:t>
            </a:r>
            <a:endParaRPr lang="en-US" altLang="en-US" sz="2600">
              <a:solidFill>
                <a:srgbClr val="00FF00"/>
              </a:solidFill>
              <a:effectLst>
                <a:outerShdw blurRad="38100" dist="38100" dir="2700000" algn="tl">
                  <a:srgbClr val="000000"/>
                </a:outerShdw>
              </a:effectLst>
              <a:sym typeface="Symbol" panose="05050102010706020507" pitchFamily="18" charset="2"/>
            </a:endParaRPr>
          </a:p>
        </p:txBody>
      </p:sp>
      <p:sp>
        <p:nvSpPr>
          <p:cNvPr id="24579" name="WordArt 3">
            <a:extLst>
              <a:ext uri="{FF2B5EF4-FFF2-40B4-BE49-F238E27FC236}">
                <a16:creationId xmlns:a16="http://schemas.microsoft.com/office/drawing/2014/main" id="{97FDCE1F-1D6A-4286-A7FC-0CC5C5E00B16}"/>
              </a:ext>
            </a:extLst>
          </p:cNvPr>
          <p:cNvSpPr>
            <a:spLocks noChangeArrowheads="1" noChangeShapeType="1" noTextEdit="1"/>
          </p:cNvSpPr>
          <p:nvPr/>
        </p:nvSpPr>
        <p:spPr bwMode="auto">
          <a:xfrm>
            <a:off x="1828800" y="267816"/>
            <a:ext cx="5486400"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KHÁM CẬN LÂM SÀNG</a:t>
            </a:r>
          </a:p>
        </p:txBody>
      </p:sp>
    </p:spTree>
    <p:extLst>
      <p:ext uri="{BB962C8B-B14F-4D97-AF65-F5344CB8AC3E}">
        <p14:creationId xmlns:p14="http://schemas.microsoft.com/office/powerpoint/2010/main" val="2675371616"/>
      </p:ext>
    </p:extLst>
  </p:cSld>
  <p:clrMapOvr>
    <a:masterClrMapping/>
  </p:clrMapOvr>
  <p:transition>
    <p:cover dir="d"/>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A235C6A-E46C-4E18-8B0D-FEAA3BA0FF20}"/>
              </a:ext>
            </a:extLst>
          </p:cNvPr>
          <p:cNvSpPr>
            <a:spLocks noGrp="1" noChangeArrowheads="1"/>
          </p:cNvSpPr>
          <p:nvPr>
            <p:ph type="body" idx="1"/>
          </p:nvPr>
        </p:nvSpPr>
        <p:spPr>
          <a:xfrm>
            <a:off x="467544" y="876300"/>
            <a:ext cx="8458200" cy="5865068"/>
          </a:xfrm>
        </p:spPr>
        <p:txBody>
          <a:bodyPr/>
          <a:lstStyle/>
          <a:p>
            <a:pPr eaLnBrk="1" hangingPunct="1">
              <a:lnSpc>
                <a:spcPct val="140000"/>
              </a:lnSpc>
              <a:spcBef>
                <a:spcPts val="0"/>
              </a:spcBef>
              <a:buClr>
                <a:schemeClr val="tx1"/>
              </a:buClr>
              <a:buFontTx/>
              <a:buNone/>
              <a:defRPr/>
            </a:pPr>
            <a:r>
              <a:rPr lang="en-US" altLang="en-US" sz="2600" b="1" i="1" u="sng">
                <a:solidFill>
                  <a:srgbClr val="FFFF00"/>
                </a:solidFill>
                <a:effectLst>
                  <a:outerShdw blurRad="38100" dist="38100" dir="2700000" algn="tl">
                    <a:srgbClr val="000000"/>
                  </a:outerShdw>
                </a:effectLst>
              </a:rPr>
              <a:t>1. Chỉ định điều trị:</a:t>
            </a:r>
          </a:p>
          <a:p>
            <a:pPr eaLnBrk="1" hangingPunct="1">
              <a:lnSpc>
                <a:spcPct val="14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Quan điểm: ĐT ngoại là b</a:t>
            </a:r>
            <a:r>
              <a:rPr lang="vi-VN" altLang="en-US" sz="2600">
                <a:solidFill>
                  <a:schemeClr val="bg1"/>
                </a:solidFill>
                <a:effectLst>
                  <a:outerShdw blurRad="38100" dist="38100" dir="2700000" algn="tl">
                    <a:srgbClr val="000000"/>
                  </a:outerShdw>
                </a:effectLst>
              </a:rPr>
              <a:t>ư</a:t>
            </a:r>
            <a:r>
              <a:rPr lang="en-US" altLang="en-US" sz="2600">
                <a:solidFill>
                  <a:schemeClr val="bg1"/>
                </a:solidFill>
                <a:effectLst>
                  <a:outerShdw blurRad="38100" dist="38100" dir="2700000" algn="tl">
                    <a:srgbClr val="000000"/>
                  </a:outerShdw>
                </a:effectLst>
              </a:rPr>
              <a:t>ớc kế tiếp của ĐT nội</a:t>
            </a:r>
          </a:p>
          <a:p>
            <a:pPr eaLnBrk="1" hangingPunct="1">
              <a:lnSpc>
                <a:spcPct val="14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highlight>
                  <a:srgbClr val="800000"/>
                </a:highlight>
              </a:rPr>
              <a:t>Điều trị nội khoa thất bại</a:t>
            </a:r>
            <a:r>
              <a:rPr lang="vi-VN" altLang="en-US" sz="2600">
                <a:solidFill>
                  <a:schemeClr val="bg1"/>
                </a:solidFill>
                <a:effectLst>
                  <a:outerShdw blurRad="38100" dist="38100" dir="2700000" algn="tl">
                    <a:srgbClr val="000000"/>
                  </a:outerShdw>
                </a:effectLst>
                <a:highlight>
                  <a:srgbClr val="800000"/>
                </a:highlight>
              </a:rPr>
              <a:t> </a:t>
            </a:r>
            <a:r>
              <a:rPr lang="vi-VN" altLang="en-US" sz="2000">
                <a:solidFill>
                  <a:srgbClr val="00FF00"/>
                </a:solidFill>
                <a:effectLst>
                  <a:outerShdw blurRad="38100" dist="38100" dir="2700000" algn="tl">
                    <a:srgbClr val="000000"/>
                  </a:outerShdw>
                </a:effectLst>
              </a:rPr>
              <a:t>(</a:t>
            </a:r>
            <a:r>
              <a:rPr lang="vi-VN" sz="2000">
                <a:solidFill>
                  <a:srgbClr val="00FF00"/>
                </a:solidFill>
              </a:rPr>
              <a:t>Nhân giáp đơn thuần: Uống thuốc thì hiệu quả thấp mà lại tốn time, phải đi XN lại hoài, TDP của thuốc =&gt;quan điểm hiện nay chỉ theo dõi thôi)</a:t>
            </a:r>
            <a:endParaRPr lang="en-US" altLang="en-US" sz="2000">
              <a:solidFill>
                <a:srgbClr val="00FF00"/>
              </a:solidFill>
              <a:effectLst>
                <a:outerShdw blurRad="38100" dist="38100" dir="2700000" algn="tl">
                  <a:srgbClr val="000000"/>
                </a:outerShdw>
              </a:effectLst>
            </a:endParaRPr>
          </a:p>
          <a:p>
            <a:pPr eaLnBrk="1" hangingPunct="1">
              <a:lnSpc>
                <a:spcPct val="14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Không có chỉ định ĐT iode đvpx</a:t>
            </a:r>
          </a:p>
          <a:p>
            <a:pPr eaLnBrk="1" hangingPunct="1">
              <a:lnSpc>
                <a:spcPct val="14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highlight>
                  <a:srgbClr val="800080"/>
                </a:highlight>
              </a:rPr>
              <a:t>BG thể nhân nhu mô cần cắt bỏ sớm vì dễ K hóa, BN nam </a:t>
            </a:r>
            <a:r>
              <a:rPr lang="vi-VN" altLang="en-US" sz="2600">
                <a:solidFill>
                  <a:schemeClr val="bg1"/>
                </a:solidFill>
                <a:effectLst>
                  <a:outerShdw blurRad="38100" dist="38100" dir="2700000" algn="tl">
                    <a:srgbClr val="000000"/>
                  </a:outerShdw>
                </a:effectLst>
                <a:highlight>
                  <a:srgbClr val="800080"/>
                </a:highlight>
              </a:rPr>
              <a:t>&gt;</a:t>
            </a:r>
            <a:r>
              <a:rPr lang="en-US" altLang="en-US" sz="2600">
                <a:solidFill>
                  <a:schemeClr val="bg1"/>
                </a:solidFill>
                <a:effectLst>
                  <a:outerShdw blurRad="38100" dist="38100" dir="2700000" algn="tl">
                    <a:srgbClr val="000000"/>
                  </a:outerShdw>
                </a:effectLst>
                <a:highlight>
                  <a:srgbClr val="800080"/>
                </a:highlight>
              </a:rPr>
              <a:t> 40 tuổi</a:t>
            </a:r>
            <a:endParaRPr lang="en-US" altLang="en-US" sz="2600">
              <a:solidFill>
                <a:schemeClr val="bg1"/>
              </a:solidFill>
              <a:effectLst>
                <a:outerShdw blurRad="38100" dist="38100" dir="2700000" algn="tl">
                  <a:srgbClr val="000000"/>
                </a:outerShdw>
              </a:effectLst>
              <a:highlight>
                <a:srgbClr val="800080"/>
              </a:highlight>
              <a:sym typeface="Monotype Sorts" panose="01010601010101010101" pitchFamily="2" charset="2"/>
            </a:endParaRPr>
          </a:p>
          <a:p>
            <a:pPr eaLnBrk="1" hangingPunct="1">
              <a:lnSpc>
                <a:spcPct val="14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BG thể nang to nhanh do xuất huyết trong nang</a:t>
            </a:r>
          </a:p>
          <a:p>
            <a:pPr eaLnBrk="1" hangingPunct="1">
              <a:lnSpc>
                <a:spcPct val="14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BG chìm chèn ép</a:t>
            </a:r>
            <a:r>
              <a:rPr lang="vi-VN" altLang="en-US" sz="2600">
                <a:solidFill>
                  <a:schemeClr val="bg1"/>
                </a:solidFill>
                <a:effectLst>
                  <a:outerShdw blurRad="38100" dist="38100" dir="2700000" algn="tl">
                    <a:srgbClr val="000000"/>
                  </a:outerShdw>
                </a:effectLst>
              </a:rPr>
              <a:t> (</a:t>
            </a:r>
            <a:r>
              <a:rPr lang="vi-VN" altLang="en-US" sz="2600">
                <a:solidFill>
                  <a:schemeClr val="bg1"/>
                </a:solidFill>
                <a:effectLst>
                  <a:outerShdw blurRad="38100" dist="38100" dir="2700000" algn="tl">
                    <a:srgbClr val="000000"/>
                  </a:outerShdw>
                </a:effectLst>
                <a:highlight>
                  <a:srgbClr val="800000"/>
                </a:highlight>
              </a:rPr>
              <a:t>Bướu giáp thòng trung thất</a:t>
            </a:r>
            <a:r>
              <a:rPr lang="vi-VN" altLang="en-US" sz="2600">
                <a:solidFill>
                  <a:schemeClr val="bg1"/>
                </a:solidFill>
                <a:effectLst>
                  <a:outerShdw blurRad="38100" dist="38100" dir="2700000" algn="tl">
                    <a:srgbClr val="000000"/>
                  </a:outerShdw>
                </a:effectLst>
              </a:rPr>
              <a:t> </a:t>
            </a:r>
            <a:r>
              <a:rPr lang="vi-VN" altLang="en-US" sz="2400">
                <a:solidFill>
                  <a:srgbClr val="00FF00"/>
                </a:solidFill>
                <a:effectLst>
                  <a:outerShdw blurRad="38100" dist="38100" dir="2700000" algn="tl">
                    <a:srgbClr val="000000"/>
                  </a:outerShdw>
                </a:effectLst>
              </a:rPr>
              <a:t>→</a:t>
            </a:r>
            <a:r>
              <a:rPr lang="en-US" sz="2400">
                <a:solidFill>
                  <a:srgbClr val="00FF00"/>
                </a:solidFill>
              </a:rPr>
              <a:t>Phải mở ngực, để tránh chèn </a:t>
            </a:r>
            <a:r>
              <a:rPr lang="vi-VN" sz="2400">
                <a:solidFill>
                  <a:srgbClr val="00FF00"/>
                </a:solidFill>
              </a:rPr>
              <a:t>ép)</a:t>
            </a:r>
            <a:endParaRPr lang="en-US" altLang="en-US" sz="2600">
              <a:solidFill>
                <a:srgbClr val="00FF00"/>
              </a:solidFill>
              <a:effectLst>
                <a:outerShdw blurRad="38100" dist="38100" dir="2700000" algn="tl">
                  <a:srgbClr val="000000"/>
                </a:outerShdw>
              </a:effectLst>
              <a:sym typeface="Symbol" panose="05050102010706020507" pitchFamily="18" charset="2"/>
            </a:endParaRPr>
          </a:p>
        </p:txBody>
      </p:sp>
      <p:sp>
        <p:nvSpPr>
          <p:cNvPr id="25603" name="WordArt 3">
            <a:extLst>
              <a:ext uri="{FF2B5EF4-FFF2-40B4-BE49-F238E27FC236}">
                <a16:creationId xmlns:a16="http://schemas.microsoft.com/office/drawing/2014/main" id="{47949843-C17F-4B56-A558-76F159DB7363}"/>
              </a:ext>
            </a:extLst>
          </p:cNvPr>
          <p:cNvSpPr>
            <a:spLocks noChangeArrowheads="1" noChangeShapeType="1" noTextEdit="1"/>
          </p:cNvSpPr>
          <p:nvPr/>
        </p:nvSpPr>
        <p:spPr bwMode="auto">
          <a:xfrm>
            <a:off x="1547664" y="116632"/>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CHỈ ĐỊNH ĐIỀU TRỊ NGOẠI KHOA</a:t>
            </a:r>
          </a:p>
        </p:txBody>
      </p:sp>
    </p:spTree>
  </p:cSld>
  <p:clrMapOvr>
    <a:masterClrMapping/>
  </p:clrMapOvr>
  <p:transition>
    <p:cover dir="d"/>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3D10581-43BA-448C-9EAB-5D757EB59648}"/>
              </a:ext>
            </a:extLst>
          </p:cNvPr>
          <p:cNvSpPr>
            <a:spLocks noGrp="1" noChangeArrowheads="1"/>
          </p:cNvSpPr>
          <p:nvPr>
            <p:ph type="body" idx="1"/>
          </p:nvPr>
        </p:nvSpPr>
        <p:spPr>
          <a:xfrm>
            <a:off x="0" y="1091952"/>
            <a:ext cx="9036496" cy="5472608"/>
          </a:xfrm>
        </p:spPr>
        <p:txBody>
          <a:bodyPr/>
          <a:lstStyle/>
          <a:p>
            <a:pPr eaLnBrk="1" hangingPunct="1">
              <a:lnSpc>
                <a:spcPct val="120000"/>
              </a:lnSpc>
              <a:spcBef>
                <a:spcPts val="0"/>
              </a:spcBef>
              <a:buClr>
                <a:schemeClr val="tx1"/>
              </a:buClr>
              <a:buFontTx/>
              <a:buNone/>
              <a:defRPr/>
            </a:pPr>
            <a:r>
              <a:rPr lang="en-US" altLang="en-US" sz="2600" b="1" i="1" u="sng">
                <a:solidFill>
                  <a:srgbClr val="FFFF00"/>
                </a:solidFill>
                <a:effectLst>
                  <a:outerShdw blurRad="38100" dist="38100" dir="2700000" algn="tl">
                    <a:srgbClr val="000000"/>
                  </a:outerShdw>
                </a:effectLst>
              </a:rPr>
              <a:t>1. Chỉ định điều trị:</a:t>
            </a:r>
          </a:p>
          <a:p>
            <a:pPr eaLnBrk="1" hangingPunct="1">
              <a:lnSpc>
                <a:spcPct val="12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U độc TG với các RL chức năng rõ rệt</a:t>
            </a:r>
          </a:p>
          <a:p>
            <a:pPr eaLnBrk="1" hangingPunct="1">
              <a:lnSpc>
                <a:spcPct val="12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Ung th</a:t>
            </a:r>
            <a:r>
              <a:rPr lang="vi-VN" altLang="en-US" sz="2600">
                <a:solidFill>
                  <a:schemeClr val="bg1"/>
                </a:solidFill>
                <a:effectLst>
                  <a:outerShdw blurRad="38100" dist="38100" dir="2700000" algn="tl">
                    <a:srgbClr val="000000"/>
                  </a:outerShdw>
                </a:effectLst>
              </a:rPr>
              <a:t>ư</a:t>
            </a:r>
            <a:r>
              <a:rPr lang="en-US" altLang="en-US" sz="2600">
                <a:solidFill>
                  <a:schemeClr val="bg1"/>
                </a:solidFill>
                <a:effectLst>
                  <a:outerShdw blurRad="38100" dist="38100" dir="2700000" algn="tl">
                    <a:srgbClr val="000000"/>
                  </a:outerShdw>
                </a:effectLst>
              </a:rPr>
              <a:t> TG giai đoạn sớm</a:t>
            </a:r>
          </a:p>
          <a:p>
            <a:pPr eaLnBrk="1" hangingPunct="1">
              <a:lnSpc>
                <a:spcPct val="12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highlight>
                  <a:srgbClr val="800000"/>
                </a:highlight>
              </a:rPr>
              <a:t>Basedow ổn định</a:t>
            </a:r>
            <a:r>
              <a:rPr lang="vi-VN" altLang="en-US" sz="2400">
                <a:solidFill>
                  <a:srgbClr val="00FF00"/>
                </a:solidFill>
                <a:effectLst>
                  <a:outerShdw blurRad="38100" dist="38100" dir="2700000" algn="tl">
                    <a:srgbClr val="000000"/>
                  </a:outerShdw>
                </a:effectLst>
              </a:rPr>
              <a:t> </a:t>
            </a:r>
            <a:r>
              <a:rPr lang="vi-VN" altLang="en-US" sz="2000">
                <a:solidFill>
                  <a:srgbClr val="00FF00"/>
                </a:solidFill>
                <a:effectLst>
                  <a:outerShdw blurRad="38100" dist="38100" dir="2700000" algn="tl">
                    <a:srgbClr val="000000"/>
                  </a:outerShdw>
                </a:effectLst>
              </a:rPr>
              <a:t>(</a:t>
            </a:r>
            <a:r>
              <a:rPr lang="vi-VN" sz="2000">
                <a:solidFill>
                  <a:srgbClr val="00FF00"/>
                </a:solidFill>
              </a:rPr>
              <a:t>Vì uống thuốc kéo dài gây tổn thương gan, thận, nguy cơ kháng hormone giáp =&gt;mổ để giảm thuốc, giảm kích thước.)</a:t>
            </a:r>
            <a:endParaRPr lang="en-US" altLang="en-US" sz="2000">
              <a:solidFill>
                <a:srgbClr val="00FF00"/>
              </a:solidFill>
              <a:effectLst>
                <a:outerShdw blurRad="38100" dist="38100" dir="2700000" algn="tl">
                  <a:srgbClr val="000000"/>
                </a:outerShdw>
              </a:effectLst>
            </a:endParaRPr>
          </a:p>
          <a:p>
            <a:pPr eaLnBrk="1" hangingPunct="1">
              <a:lnSpc>
                <a:spcPct val="12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Basedow gây chèn ép, khó thở, c</a:t>
            </a:r>
            <a:r>
              <a:rPr lang="vi-VN" altLang="en-US" sz="2600">
                <a:solidFill>
                  <a:schemeClr val="bg1"/>
                </a:solidFill>
                <a:effectLst>
                  <a:outerShdw blurRad="38100" dist="38100" dir="2700000" algn="tl">
                    <a:srgbClr val="000000"/>
                  </a:outerShdw>
                </a:effectLst>
              </a:rPr>
              <a:t>ơ</a:t>
            </a:r>
            <a:r>
              <a:rPr lang="en-US" altLang="en-US" sz="2600">
                <a:solidFill>
                  <a:schemeClr val="bg1"/>
                </a:solidFill>
                <a:effectLst>
                  <a:outerShdw blurRad="38100" dist="38100" dir="2700000" algn="tl">
                    <a:srgbClr val="000000"/>
                  </a:outerShdw>
                </a:effectLst>
              </a:rPr>
              <a:t>n độc GT</a:t>
            </a:r>
            <a:endParaRPr lang="en-US" altLang="en-US" sz="2600">
              <a:solidFill>
                <a:schemeClr val="bg1"/>
              </a:solidFill>
              <a:effectLst>
                <a:outerShdw blurRad="38100" dist="38100" dir="2700000" algn="tl">
                  <a:srgbClr val="000000"/>
                </a:outerShdw>
              </a:effectLst>
              <a:sym typeface="Monotype Sorts" panose="01010601010101010101" pitchFamily="2" charset="2"/>
            </a:endParaRPr>
          </a:p>
          <a:p>
            <a:pPr eaLnBrk="1" hangingPunct="1">
              <a:lnSpc>
                <a:spcPct val="120000"/>
              </a:lnSpc>
              <a:spcBef>
                <a:spcPts val="0"/>
              </a:spcBef>
              <a:buClr>
                <a:srgbClr val="FFFF66"/>
              </a:buClr>
              <a:buSzPct val="100000"/>
              <a:buFont typeface="Wingdings" panose="05000000000000000000" pitchFamily="2" charset="2"/>
              <a:buChar char="q"/>
              <a:defRPr/>
            </a:pPr>
            <a:r>
              <a:rPr lang="en-US" altLang="en-US" sz="2600">
                <a:solidFill>
                  <a:schemeClr val="bg1"/>
                </a:solidFill>
                <a:effectLst>
                  <a:outerShdw blurRad="38100" dist="38100" dir="2700000" algn="tl">
                    <a:srgbClr val="000000"/>
                  </a:outerShdw>
                </a:effectLst>
              </a:rPr>
              <a:t>Thẩm mỹ, kinh tế, xã hội, nghề nghiệp</a:t>
            </a:r>
            <a:r>
              <a:rPr lang="vi-VN" altLang="en-US" sz="2600">
                <a:solidFill>
                  <a:schemeClr val="bg1"/>
                </a:solidFill>
                <a:effectLst>
                  <a:outerShdw blurRad="38100" dist="38100" dir="2700000" algn="tl">
                    <a:srgbClr val="000000"/>
                  </a:outerShdw>
                </a:effectLst>
              </a:rPr>
              <a:t> </a:t>
            </a:r>
            <a:r>
              <a:rPr lang="vi-VN" altLang="en-US" sz="2000">
                <a:solidFill>
                  <a:srgbClr val="00FF00"/>
                </a:solidFill>
                <a:effectLst>
                  <a:outerShdw blurRad="38100" dist="38100" dir="2700000" algn="tl">
                    <a:srgbClr val="000000"/>
                  </a:outerShdw>
                </a:effectLst>
              </a:rPr>
              <a:t>(</a:t>
            </a:r>
            <a:r>
              <a:rPr lang="vi-VN" sz="2000">
                <a:solidFill>
                  <a:srgbClr val="00FF00"/>
                </a:solidFill>
              </a:rPr>
              <a:t>Can thiệp ko đồng nghĩa mổ, giờ có nhiều PP nên chỉ định rộng hơn =&gt;có thể RFA đốt nhân giáp &gt;15-20mm (đốt xong tạo sẹo =&gt;co kéo nhân giáp nhỏ lại), nội soi cắt (chỉ định vẫn chặt chẽ, đi 3 chỗ: quầng vú, rãnh delta ngực, bờ ngoài cơ ngực lớn =&gt;nếu mổ 2 thùy thì phải đi 6 lỗ =&gt;giờ có RFA thì vai trò NS giảm dần vì nhân nhỏ thì RFA được, nhân to hay ung thư thì phải mổ mở rồi. Giờ có vài nơi mổ nội soi đi đường n.mạc miệng)</a:t>
            </a:r>
            <a:endParaRPr lang="en-US" altLang="en-US" sz="2600">
              <a:solidFill>
                <a:srgbClr val="00FF00"/>
              </a:solidFill>
              <a:effectLst>
                <a:outerShdw blurRad="38100" dist="38100" dir="2700000" algn="tl">
                  <a:srgbClr val="000000"/>
                </a:outerShdw>
              </a:effectLst>
            </a:endParaRPr>
          </a:p>
        </p:txBody>
      </p:sp>
      <p:sp>
        <p:nvSpPr>
          <p:cNvPr id="26627" name="WordArt 3">
            <a:extLst>
              <a:ext uri="{FF2B5EF4-FFF2-40B4-BE49-F238E27FC236}">
                <a16:creationId xmlns:a16="http://schemas.microsoft.com/office/drawing/2014/main" id="{0730ACFB-2452-47CF-ABA4-AF2AF8407891}"/>
              </a:ext>
            </a:extLst>
          </p:cNvPr>
          <p:cNvSpPr>
            <a:spLocks noChangeArrowheads="1" noChangeShapeType="1" noTextEdit="1"/>
          </p:cNvSpPr>
          <p:nvPr/>
        </p:nvSpPr>
        <p:spPr bwMode="auto">
          <a:xfrm>
            <a:off x="1547664" y="260648"/>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CHỈ ĐỊNH ĐIỀU TRỊ NGOẠI KHOA</a:t>
            </a:r>
          </a:p>
        </p:txBody>
      </p:sp>
    </p:spTree>
  </p:cSld>
  <p:clrMapOvr>
    <a:masterClrMapping/>
  </p:clrMapOvr>
  <p:transition>
    <p:cover dir="d"/>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A28C2C3-2E84-4FA2-BD75-0724F4CBCE07}"/>
              </a:ext>
            </a:extLst>
          </p:cNvPr>
          <p:cNvSpPr>
            <a:spLocks noGrp="1" noChangeArrowheads="1"/>
          </p:cNvSpPr>
          <p:nvPr>
            <p:ph type="body" idx="1"/>
          </p:nvPr>
        </p:nvSpPr>
        <p:spPr>
          <a:xfrm>
            <a:off x="467544" y="1412776"/>
            <a:ext cx="8458200" cy="5105400"/>
          </a:xfrm>
        </p:spPr>
        <p:txBody>
          <a:bodyPr/>
          <a:lstStyle/>
          <a:p>
            <a:pPr eaLnBrk="1" hangingPunct="1">
              <a:lnSpc>
                <a:spcPct val="160000"/>
              </a:lnSpc>
              <a:buClr>
                <a:schemeClr val="tx1"/>
              </a:buClr>
              <a:buFontTx/>
              <a:buNone/>
              <a:defRPr/>
            </a:pPr>
            <a:r>
              <a:rPr lang="en-US" altLang="en-US" sz="2600" b="1" i="1" u="sng">
                <a:solidFill>
                  <a:srgbClr val="FFFF00"/>
                </a:solidFill>
                <a:effectLst>
                  <a:outerShdw blurRad="38100" dist="38100" dir="2700000" algn="tl">
                    <a:srgbClr val="000000"/>
                  </a:outerShdw>
                </a:effectLst>
              </a:rPr>
              <a:t>2. Chống chỉ định điều trị:</a:t>
            </a:r>
          </a:p>
          <a:p>
            <a:pPr eaLnBrk="1" hangingPunct="1">
              <a:lnSpc>
                <a:spcPct val="160000"/>
              </a:lnSpc>
              <a:buClr>
                <a:srgbClr val="FFFF00"/>
              </a:buClr>
              <a:buSzPct val="100000"/>
              <a:buFont typeface="Wingdings" panose="05000000000000000000" pitchFamily="2" charset="2"/>
              <a:buChar char="Ø"/>
              <a:defRPr/>
            </a:pPr>
            <a:r>
              <a:rPr lang="en-US" altLang="en-US" sz="2600">
                <a:solidFill>
                  <a:schemeClr val="bg1"/>
                </a:solidFill>
                <a:effectLst>
                  <a:outerShdw blurRad="38100" dist="38100" dir="2700000" algn="tl">
                    <a:srgbClr val="000000"/>
                  </a:outerShdw>
                </a:effectLst>
              </a:rPr>
              <a:t>BG lan tỏa, ĐT nội khoa bảo tồn có KQ, b</a:t>
            </a:r>
            <a:r>
              <a:rPr lang="vi-VN" altLang="en-US" sz="2600">
                <a:solidFill>
                  <a:schemeClr val="bg1"/>
                </a:solidFill>
                <a:effectLst>
                  <a:outerShdw blurRad="38100" dist="38100" dir="2700000" algn="tl">
                    <a:srgbClr val="000000"/>
                  </a:outerShdw>
                </a:effectLst>
              </a:rPr>
              <a:t>ư</a:t>
            </a:r>
            <a:r>
              <a:rPr lang="en-US" altLang="en-US" sz="2600">
                <a:solidFill>
                  <a:schemeClr val="bg1"/>
                </a:solidFill>
                <a:effectLst>
                  <a:outerShdw blurRad="38100" dist="38100" dir="2700000" algn="tl">
                    <a:srgbClr val="000000"/>
                  </a:outerShdw>
                </a:effectLst>
              </a:rPr>
              <a:t>ớu nhỏ</a:t>
            </a:r>
          </a:p>
          <a:p>
            <a:pPr eaLnBrk="1" hangingPunct="1">
              <a:lnSpc>
                <a:spcPct val="160000"/>
              </a:lnSpc>
              <a:buClr>
                <a:srgbClr val="FFFF00"/>
              </a:buClr>
              <a:buSzPct val="100000"/>
              <a:buFont typeface="Wingdings" panose="05000000000000000000" pitchFamily="2" charset="2"/>
              <a:buChar char="Ø"/>
              <a:defRPr/>
            </a:pPr>
            <a:r>
              <a:rPr lang="en-US" altLang="en-US" sz="2600">
                <a:solidFill>
                  <a:schemeClr val="bg1"/>
                </a:solidFill>
                <a:effectLst>
                  <a:outerShdw blurRad="38100" dist="38100" dir="2700000" algn="tl">
                    <a:srgbClr val="000000"/>
                  </a:outerShdw>
                </a:effectLst>
              </a:rPr>
              <a:t>K TG ở </a:t>
            </a:r>
            <a:r>
              <a:rPr lang="vi-VN" altLang="en-US" sz="2600">
                <a:solidFill>
                  <a:schemeClr val="bg1"/>
                </a:solidFill>
                <a:effectLst>
                  <a:outerShdw blurRad="38100" dist="38100" dir="2700000" algn="tl">
                    <a:srgbClr val="000000"/>
                  </a:outerShdw>
                </a:effectLst>
              </a:rPr>
              <a:t>GĐ </a:t>
            </a:r>
            <a:r>
              <a:rPr lang="en-US" altLang="en-US" sz="2600">
                <a:solidFill>
                  <a:schemeClr val="bg1"/>
                </a:solidFill>
                <a:effectLst>
                  <a:outerShdw blurRad="38100" dist="38100" dir="2700000" algn="tl">
                    <a:srgbClr val="000000"/>
                  </a:outerShdw>
                </a:effectLst>
              </a:rPr>
              <a:t>cuối đã có di căn</a:t>
            </a:r>
          </a:p>
          <a:p>
            <a:pPr eaLnBrk="1" hangingPunct="1">
              <a:lnSpc>
                <a:spcPct val="160000"/>
              </a:lnSpc>
              <a:buClr>
                <a:srgbClr val="FFFF00"/>
              </a:buClr>
              <a:buSzPct val="100000"/>
              <a:buFont typeface="Wingdings" panose="05000000000000000000" pitchFamily="2" charset="2"/>
              <a:buChar char="Ø"/>
              <a:defRPr/>
            </a:pPr>
            <a:r>
              <a:rPr lang="en-US" altLang="en-US" sz="2600">
                <a:solidFill>
                  <a:schemeClr val="bg1"/>
                </a:solidFill>
                <a:effectLst>
                  <a:outerShdw blurRad="38100" dist="38100" dir="2700000" algn="tl">
                    <a:srgbClr val="000000"/>
                  </a:outerShdw>
                </a:effectLst>
              </a:rPr>
              <a:t>Basedow ĐT nội khoa hoặc iode đvpx có kết quả</a:t>
            </a:r>
          </a:p>
          <a:p>
            <a:pPr eaLnBrk="1" hangingPunct="1">
              <a:lnSpc>
                <a:spcPct val="160000"/>
              </a:lnSpc>
              <a:buClr>
                <a:srgbClr val="FFFF00"/>
              </a:buClr>
              <a:buSzPct val="100000"/>
              <a:buFont typeface="Wingdings" panose="05000000000000000000" pitchFamily="2" charset="2"/>
              <a:buChar char="Ø"/>
              <a:defRPr/>
            </a:pPr>
            <a:r>
              <a:rPr lang="en-US" altLang="en-US" sz="2600">
                <a:solidFill>
                  <a:schemeClr val="bg1"/>
                </a:solidFill>
                <a:effectLst>
                  <a:outerShdw blurRad="38100" dist="38100" dir="2700000" algn="tl">
                    <a:srgbClr val="000000"/>
                  </a:outerShdw>
                </a:effectLst>
              </a:rPr>
              <a:t>Basedow ch</a:t>
            </a:r>
            <a:r>
              <a:rPr lang="vi-VN" altLang="en-US" sz="2600">
                <a:solidFill>
                  <a:schemeClr val="bg1"/>
                </a:solidFill>
                <a:effectLst>
                  <a:outerShdw blurRad="38100" dist="38100" dir="2700000" algn="tl">
                    <a:srgbClr val="000000"/>
                  </a:outerShdw>
                </a:effectLst>
              </a:rPr>
              <a:t>ư</a:t>
            </a:r>
            <a:r>
              <a:rPr lang="en-US" altLang="en-US" sz="2600">
                <a:solidFill>
                  <a:schemeClr val="bg1"/>
                </a:solidFill>
                <a:effectLst>
                  <a:outerShdw blurRad="38100" dist="38100" dir="2700000" algn="tl">
                    <a:srgbClr val="000000"/>
                  </a:outerShdw>
                </a:effectLst>
              </a:rPr>
              <a:t>a ổn định: mạch &gt;90l/P, CHCB cao</a:t>
            </a:r>
            <a:endParaRPr lang="en-US" altLang="en-US" sz="2600">
              <a:solidFill>
                <a:schemeClr val="bg1"/>
              </a:solidFill>
              <a:effectLst>
                <a:outerShdw blurRad="38100" dist="38100" dir="2700000" algn="tl">
                  <a:srgbClr val="000000"/>
                </a:outerShdw>
              </a:effectLst>
              <a:sym typeface="Monotype Sorts" panose="01010601010101010101" pitchFamily="2" charset="2"/>
            </a:endParaRPr>
          </a:p>
          <a:p>
            <a:pPr eaLnBrk="1" hangingPunct="1">
              <a:lnSpc>
                <a:spcPct val="160000"/>
              </a:lnSpc>
              <a:buClr>
                <a:srgbClr val="FFFF00"/>
              </a:buClr>
              <a:buSzPct val="100000"/>
              <a:buFont typeface="Wingdings" panose="05000000000000000000" pitchFamily="2" charset="2"/>
              <a:buChar char="Ø"/>
              <a:defRPr/>
            </a:pPr>
            <a:r>
              <a:rPr lang="en-US" altLang="en-US" sz="2600">
                <a:solidFill>
                  <a:schemeClr val="bg1"/>
                </a:solidFill>
                <a:effectLst>
                  <a:outerShdw blurRad="38100" dist="38100" dir="2700000" algn="tl">
                    <a:srgbClr val="000000"/>
                  </a:outerShdw>
                </a:effectLst>
              </a:rPr>
              <a:t>BG sinh lý hoặc viêm TG miễn dịch Hashimoto, Riedel v.v...</a:t>
            </a:r>
          </a:p>
        </p:txBody>
      </p:sp>
      <p:sp>
        <p:nvSpPr>
          <p:cNvPr id="27651" name="WordArt 3">
            <a:extLst>
              <a:ext uri="{FF2B5EF4-FFF2-40B4-BE49-F238E27FC236}">
                <a16:creationId xmlns:a16="http://schemas.microsoft.com/office/drawing/2014/main" id="{1A99D259-5F58-4AC6-A9CC-2B947ADB3883}"/>
              </a:ext>
            </a:extLst>
          </p:cNvPr>
          <p:cNvSpPr>
            <a:spLocks noChangeArrowheads="1" noChangeShapeType="1" noTextEdit="1"/>
          </p:cNvSpPr>
          <p:nvPr/>
        </p:nvSpPr>
        <p:spPr bwMode="auto">
          <a:xfrm>
            <a:off x="1524000" y="45720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CHỈ ĐỊNH ĐIỀU TRỊ NGOẠI KHOA</a:t>
            </a:r>
          </a:p>
        </p:txBody>
      </p:sp>
    </p:spTree>
  </p:cSld>
  <p:clrMapOvr>
    <a:masterClrMapping/>
  </p:clrMapOvr>
  <p:transition>
    <p:cover dir="d"/>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21ADAA8-32D1-4D7A-B87E-A39441C7D642}"/>
              </a:ext>
            </a:extLst>
          </p:cNvPr>
          <p:cNvSpPr>
            <a:spLocks noGrp="1" noChangeArrowheads="1"/>
          </p:cNvSpPr>
          <p:nvPr>
            <p:ph type="body" idx="1"/>
          </p:nvPr>
        </p:nvSpPr>
        <p:spPr>
          <a:xfrm>
            <a:off x="215516" y="1052736"/>
            <a:ext cx="8712968" cy="5361012"/>
          </a:xfrm>
        </p:spPr>
        <p:txBody>
          <a:bodyPr/>
          <a:lstStyle/>
          <a:p>
            <a:pPr eaLnBrk="1" hangingPunct="1">
              <a:lnSpc>
                <a:spcPct val="150000"/>
              </a:lnSpc>
              <a:spcBef>
                <a:spcPts val="0"/>
              </a:spcBef>
              <a:buClr>
                <a:srgbClr val="FFFF00"/>
              </a:buClr>
              <a:buFont typeface="Wingdings" panose="05000000000000000000" pitchFamily="2" charset="2"/>
              <a:buChar char="Ø"/>
              <a:defRPr/>
            </a:pPr>
            <a:r>
              <a:rPr lang="en-US" altLang="en-US" sz="2800">
                <a:solidFill>
                  <a:srgbClr val="FFFF00"/>
                </a:solidFill>
                <a:effectLst>
                  <a:outerShdw blurRad="38100" dist="38100" dir="2700000" algn="tl">
                    <a:srgbClr val="000000"/>
                  </a:outerShdw>
                </a:effectLst>
              </a:rPr>
              <a:t>Cắt bỏ toàn bộ nang, bóc nhân </a:t>
            </a:r>
            <a:r>
              <a:rPr lang="en-US" altLang="en-US" sz="2800">
                <a:solidFill>
                  <a:srgbClr val="FFFF00"/>
                </a:solidFill>
                <a:effectLst>
                  <a:outerShdw blurRad="38100" dist="38100" dir="2700000" algn="tl">
                    <a:srgbClr val="000000"/>
                  </a:outerShdw>
                </a:effectLst>
                <a:sym typeface="Monotype Sorts" panose="01010601010101010101" pitchFamily="2" charset="2"/>
              </a:rPr>
              <a:t>dễ tái phát</a:t>
            </a:r>
            <a:endParaRPr lang="vi-VN" altLang="en-US" sz="2800">
              <a:solidFill>
                <a:srgbClr val="FFFF00"/>
              </a:solidFill>
              <a:effectLst>
                <a:outerShdw blurRad="38100" dist="38100" dir="2700000" algn="tl">
                  <a:srgbClr val="000000"/>
                </a:outerShdw>
              </a:effectLst>
              <a:sym typeface="Monotype Sorts" panose="01010601010101010101" pitchFamily="2" charset="2"/>
            </a:endParaRPr>
          </a:p>
          <a:p>
            <a:pPr eaLnBrk="1" hangingPunct="1">
              <a:lnSpc>
                <a:spcPct val="150000"/>
              </a:lnSpc>
              <a:spcBef>
                <a:spcPts val="0"/>
              </a:spcBef>
              <a:buClr>
                <a:srgbClr val="FFFF00"/>
              </a:buClr>
              <a:buFont typeface="Wingdings" panose="05000000000000000000" pitchFamily="2" charset="2"/>
              <a:buChar char="Ø"/>
              <a:defRPr/>
            </a:pPr>
            <a:r>
              <a:rPr lang="vi-VN" altLang="en-US" sz="2800">
                <a:solidFill>
                  <a:srgbClr val="FFFF00"/>
                </a:solidFill>
                <a:effectLst>
                  <a:outerShdw blurRad="38100" dist="38100" dir="2700000" algn="tl">
                    <a:srgbClr val="000000"/>
                  </a:outerShdw>
                </a:effectLst>
                <a:sym typeface="Monotype Sorts" panose="01010601010101010101" pitchFamily="2" charset="2"/>
              </a:rPr>
              <a:t>Cắt bán phần tuyến giáp </a:t>
            </a:r>
            <a:r>
              <a:rPr lang="vi-VN" altLang="en-US" sz="2200">
                <a:solidFill>
                  <a:srgbClr val="00FF00"/>
                </a:solidFill>
                <a:effectLst>
                  <a:outerShdw blurRad="38100" dist="38100" dir="2700000" algn="tl">
                    <a:srgbClr val="000000"/>
                  </a:outerShdw>
                </a:effectLst>
                <a:sym typeface="Monotype Sorts" panose="01010601010101010101" pitchFamily="2" charset="2"/>
              </a:rPr>
              <a:t>(c</a:t>
            </a:r>
            <a:r>
              <a:rPr lang="vi-VN" sz="2200">
                <a:solidFill>
                  <a:srgbClr val="00FF00"/>
                </a:solidFill>
              </a:rPr>
              <a:t>hừa ⅓ bề dày tuyến giáp ở phần mặt sau để bảo tồn CN tuyến giáp và tránh đụng TK quặt ngược, cận giáp)</a:t>
            </a:r>
            <a:endParaRPr lang="en-US" altLang="en-US" sz="2200">
              <a:solidFill>
                <a:srgbClr val="00FF00"/>
              </a:solidFill>
              <a:effectLst>
                <a:outerShdw blurRad="38100" dist="38100" dir="2700000" algn="tl">
                  <a:srgbClr val="000000"/>
                </a:outerShdw>
              </a:effectLst>
            </a:endParaRPr>
          </a:p>
          <a:p>
            <a:pPr eaLnBrk="1" hangingPunct="1">
              <a:lnSpc>
                <a:spcPct val="150000"/>
              </a:lnSpc>
              <a:spcBef>
                <a:spcPts val="0"/>
              </a:spcBef>
              <a:buClr>
                <a:srgbClr val="FFFF00"/>
              </a:buClr>
              <a:buFont typeface="Wingdings" panose="05000000000000000000" pitchFamily="2" charset="2"/>
              <a:buChar char="Ø"/>
              <a:defRPr/>
            </a:pPr>
            <a:r>
              <a:rPr lang="vi-VN" altLang="en-US" sz="2800">
                <a:solidFill>
                  <a:srgbClr val="FFFF00"/>
                </a:solidFill>
                <a:effectLst>
                  <a:outerShdw blurRad="38100" dist="38100" dir="2700000" algn="tl">
                    <a:srgbClr val="000000"/>
                  </a:outerShdw>
                </a:effectLst>
              </a:rPr>
              <a:t>Cắt gần trọn tuyến giáp </a:t>
            </a:r>
            <a:r>
              <a:rPr lang="vi-VN" altLang="en-US" sz="2200">
                <a:solidFill>
                  <a:srgbClr val="00FF00"/>
                </a:solidFill>
                <a:effectLst>
                  <a:outerShdw blurRad="38100" dist="38100" dir="2700000" algn="tl">
                    <a:srgbClr val="000000"/>
                  </a:outerShdw>
                </a:effectLst>
              </a:rPr>
              <a:t>(</a:t>
            </a:r>
            <a:r>
              <a:rPr lang="vi-VN" sz="2200">
                <a:solidFill>
                  <a:srgbClr val="00FF00"/>
                </a:solidFill>
              </a:rPr>
              <a:t>Chừa lại 1 lát mỏng ở mặt sau để tránh đụng TK và cận giáp =&gt;áp dụng cho TH đa nhân ko chừa nhiều được)</a:t>
            </a:r>
            <a:endParaRPr lang="vi-VN" altLang="en-US" sz="2200">
              <a:solidFill>
                <a:srgbClr val="00FF00"/>
              </a:solidFill>
              <a:effectLst>
                <a:outerShdw blurRad="38100" dist="38100" dir="2700000" algn="tl">
                  <a:srgbClr val="000000"/>
                </a:outerShdw>
              </a:effectLst>
            </a:endParaRPr>
          </a:p>
          <a:p>
            <a:pPr eaLnBrk="1" hangingPunct="1">
              <a:lnSpc>
                <a:spcPct val="150000"/>
              </a:lnSpc>
              <a:spcBef>
                <a:spcPts val="0"/>
              </a:spcBef>
              <a:buClr>
                <a:srgbClr val="FFFF00"/>
              </a:buClr>
              <a:buFont typeface="Wingdings" panose="05000000000000000000" pitchFamily="2" charset="2"/>
              <a:buChar char="Ø"/>
              <a:defRPr/>
            </a:pPr>
            <a:r>
              <a:rPr lang="en-US" altLang="en-US" sz="2800">
                <a:solidFill>
                  <a:srgbClr val="FFFF00"/>
                </a:solidFill>
                <a:effectLst>
                  <a:outerShdw blurRad="38100" dist="38100" dir="2700000" algn="tl">
                    <a:srgbClr val="000000"/>
                  </a:outerShdw>
                </a:effectLst>
              </a:rPr>
              <a:t>Cắt giảm gần hoàn toàn TG trong Basedow</a:t>
            </a:r>
            <a:r>
              <a:rPr lang="vi-VN" altLang="en-US" sz="2800">
                <a:solidFill>
                  <a:srgbClr val="FFFF00"/>
                </a:solidFill>
                <a:effectLst>
                  <a:outerShdw blurRad="38100" dist="38100" dir="2700000" algn="tl">
                    <a:srgbClr val="000000"/>
                  </a:outerShdw>
                </a:effectLst>
              </a:rPr>
              <a:t> </a:t>
            </a:r>
            <a:r>
              <a:rPr lang="vi-VN" altLang="en-US" sz="2200">
                <a:solidFill>
                  <a:srgbClr val="00FF00"/>
                </a:solidFill>
                <a:effectLst>
                  <a:outerShdw blurRad="38100" dist="38100" dir="2700000" algn="tl">
                    <a:srgbClr val="000000"/>
                  </a:outerShdw>
                </a:effectLst>
              </a:rPr>
              <a:t>(</a:t>
            </a:r>
            <a:r>
              <a:rPr lang="vi-VN" sz="2200">
                <a:solidFill>
                  <a:srgbClr val="00FF00"/>
                </a:solidFill>
              </a:rPr>
              <a:t>chừa mỗi bên 2g (1x2x0,3-0,5cm) để còn tuyến giáp. Nhưng vai trò hạn chế vì risk vô bão giáp, cắt nhiều quá thì ra nhược giáp, cắt ít quá thì coi như ko. Hiện nay ưu thế hủy tuyến giáp hoàn toàn = đồng vị rồi uống thuốc suốt đời)</a:t>
            </a:r>
            <a:endParaRPr lang="vi-VN" altLang="en-US" sz="2200">
              <a:solidFill>
                <a:srgbClr val="00FF00"/>
              </a:solidFill>
              <a:effectLst>
                <a:outerShdw blurRad="38100" dist="38100" dir="2700000" algn="tl">
                  <a:srgbClr val="000000"/>
                </a:outerShdw>
              </a:effectLst>
            </a:endParaRPr>
          </a:p>
        </p:txBody>
      </p:sp>
      <p:sp>
        <p:nvSpPr>
          <p:cNvPr id="28675" name="WordArt 3">
            <a:extLst>
              <a:ext uri="{FF2B5EF4-FFF2-40B4-BE49-F238E27FC236}">
                <a16:creationId xmlns:a16="http://schemas.microsoft.com/office/drawing/2014/main" id="{A5874ED5-4AA8-423F-ADB6-A1299A16A9B8}"/>
              </a:ext>
            </a:extLst>
          </p:cNvPr>
          <p:cNvSpPr>
            <a:spLocks noChangeArrowheads="1" noChangeShapeType="1" noTextEdit="1"/>
          </p:cNvSpPr>
          <p:nvPr/>
        </p:nvSpPr>
        <p:spPr bwMode="auto">
          <a:xfrm>
            <a:off x="1403648" y="18864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PHƯƠNG PHÁP PHẪU THUẬT</a:t>
            </a:r>
            <a:endPar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endParaRPr>
          </a:p>
        </p:txBody>
      </p:sp>
    </p:spTree>
  </p:cSld>
  <p:clrMapOvr>
    <a:masterClrMapping/>
  </p:clrMapOvr>
  <p:transition>
    <p:cover dir="d"/>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E4E208D-9B90-4E07-9400-A13575F13657}"/>
              </a:ext>
            </a:extLst>
          </p:cNvPr>
          <p:cNvSpPr>
            <a:spLocks noGrp="1" noChangeArrowheads="1"/>
          </p:cNvSpPr>
          <p:nvPr>
            <p:ph type="body" idx="1"/>
          </p:nvPr>
        </p:nvSpPr>
        <p:spPr>
          <a:xfrm>
            <a:off x="107504" y="1028700"/>
            <a:ext cx="8856984" cy="5640660"/>
          </a:xfrm>
        </p:spPr>
        <p:txBody>
          <a:bodyPr/>
          <a:lstStyle/>
          <a:p>
            <a:pPr eaLnBrk="1" hangingPunct="1">
              <a:lnSpc>
                <a:spcPct val="150000"/>
              </a:lnSpc>
              <a:spcBef>
                <a:spcPts val="0"/>
              </a:spcBef>
              <a:buClr>
                <a:srgbClr val="FFFF00"/>
              </a:buClr>
              <a:buSzPct val="80000"/>
              <a:buFontTx/>
              <a:buChar char="–"/>
            </a:pPr>
            <a:r>
              <a:rPr lang="en-US" altLang="en-US" sz="2800">
                <a:solidFill>
                  <a:srgbClr val="FFFF00"/>
                </a:solidFill>
              </a:rPr>
              <a:t>Hormone TG có vai trò quan trọng với sự tăng tr</a:t>
            </a:r>
            <a:r>
              <a:rPr lang="vi-VN" altLang="en-US" sz="2800">
                <a:solidFill>
                  <a:srgbClr val="FFFF00"/>
                </a:solidFill>
              </a:rPr>
              <a:t>ư</a:t>
            </a:r>
            <a:r>
              <a:rPr lang="en-US" altLang="en-US" sz="2800">
                <a:solidFill>
                  <a:srgbClr val="FFFF00"/>
                </a:solidFill>
              </a:rPr>
              <a:t>ởng của c</a:t>
            </a:r>
            <a:r>
              <a:rPr lang="vi-VN" altLang="en-US" sz="2800">
                <a:solidFill>
                  <a:srgbClr val="FFFF00"/>
                </a:solidFill>
              </a:rPr>
              <a:t>ơ</a:t>
            </a:r>
            <a:r>
              <a:rPr lang="en-US" altLang="en-US" sz="2800">
                <a:solidFill>
                  <a:srgbClr val="FFFF00"/>
                </a:solidFill>
              </a:rPr>
              <a:t> thể.</a:t>
            </a:r>
          </a:p>
          <a:p>
            <a:pPr eaLnBrk="1" hangingPunct="1">
              <a:lnSpc>
                <a:spcPct val="150000"/>
              </a:lnSpc>
              <a:spcBef>
                <a:spcPts val="0"/>
              </a:spcBef>
              <a:buClr>
                <a:srgbClr val="FFFF00"/>
              </a:buClr>
              <a:buSzPct val="80000"/>
              <a:buFontTx/>
              <a:buChar char="–"/>
            </a:pPr>
            <a:r>
              <a:rPr lang="en-US" altLang="en-US" sz="2800">
                <a:solidFill>
                  <a:srgbClr val="FFFF00"/>
                </a:solidFill>
              </a:rPr>
              <a:t>Danh từ TG lần đầu: 1656</a:t>
            </a:r>
          </a:p>
          <a:p>
            <a:pPr eaLnBrk="1" hangingPunct="1">
              <a:lnSpc>
                <a:spcPct val="150000"/>
              </a:lnSpc>
              <a:spcBef>
                <a:spcPts val="0"/>
              </a:spcBef>
              <a:buClr>
                <a:srgbClr val="FFFF00"/>
              </a:buClr>
              <a:buSzPct val="80000"/>
              <a:buFontTx/>
              <a:buChar char="–"/>
            </a:pPr>
            <a:r>
              <a:rPr lang="en-US" altLang="en-US" sz="2800">
                <a:solidFill>
                  <a:srgbClr val="FFFF00"/>
                </a:solidFill>
              </a:rPr>
              <a:t>Các nang TG: TB hình trụ, hình vuông có chứa chất keo</a:t>
            </a:r>
          </a:p>
          <a:p>
            <a:pPr eaLnBrk="1" hangingPunct="1">
              <a:lnSpc>
                <a:spcPct val="150000"/>
              </a:lnSpc>
              <a:spcBef>
                <a:spcPts val="0"/>
              </a:spcBef>
              <a:buClr>
                <a:srgbClr val="FFFF00"/>
              </a:buClr>
              <a:buSzPct val="80000"/>
              <a:buFontTx/>
              <a:buChar char="–"/>
            </a:pPr>
            <a:r>
              <a:rPr lang="en-US" altLang="en-US" sz="2800">
                <a:solidFill>
                  <a:srgbClr val="FFFF00"/>
                </a:solidFill>
              </a:rPr>
              <a:t>Thể tích thay đổi: giới, tuổi, khí hậu, dinh d</a:t>
            </a:r>
            <a:r>
              <a:rPr lang="vi-VN" altLang="en-US" sz="2800">
                <a:solidFill>
                  <a:srgbClr val="FFFF00"/>
                </a:solidFill>
              </a:rPr>
              <a:t>ư</a:t>
            </a:r>
            <a:r>
              <a:rPr lang="en-US" altLang="en-US" sz="2800">
                <a:solidFill>
                  <a:srgbClr val="FFFF00"/>
                </a:solidFill>
              </a:rPr>
              <a:t>ỡng, biến đổi về tinh thân, sinh lý v.v…</a:t>
            </a:r>
          </a:p>
          <a:p>
            <a:pPr eaLnBrk="1" hangingPunct="1">
              <a:lnSpc>
                <a:spcPct val="150000"/>
              </a:lnSpc>
              <a:spcBef>
                <a:spcPts val="0"/>
              </a:spcBef>
              <a:buClr>
                <a:srgbClr val="FFFF00"/>
              </a:buClr>
              <a:buSzPct val="80000"/>
              <a:buFontTx/>
              <a:buChar char="–"/>
            </a:pPr>
            <a:r>
              <a:rPr lang="en-US" altLang="en-US" sz="2800" b="1" i="1" u="sng">
                <a:solidFill>
                  <a:srgbClr val="FFFF00"/>
                </a:solidFill>
              </a:rPr>
              <a:t>TG có nhiều mạch máu: 560ml/</a:t>
            </a:r>
            <a:r>
              <a:rPr lang="vi-VN" altLang="en-US" sz="2800" b="1" i="1" u="sng">
                <a:solidFill>
                  <a:srgbClr val="FFFF00"/>
                </a:solidFill>
              </a:rPr>
              <a:t>ph </a:t>
            </a:r>
            <a:r>
              <a:rPr lang="en-US" altLang="en-US" sz="2800" b="1" i="1" u="sng">
                <a:solidFill>
                  <a:srgbClr val="FFFF00"/>
                </a:solidFill>
              </a:rPr>
              <a:t>chảy qua 100 gm TG, sau tim, gan.</a:t>
            </a:r>
          </a:p>
        </p:txBody>
      </p:sp>
      <p:sp>
        <p:nvSpPr>
          <p:cNvPr id="5123" name="WordArt 3">
            <a:extLst>
              <a:ext uri="{FF2B5EF4-FFF2-40B4-BE49-F238E27FC236}">
                <a16:creationId xmlns:a16="http://schemas.microsoft.com/office/drawing/2014/main" id="{DBA5694D-EEE6-4CB2-8356-A0350999CA12}"/>
              </a:ext>
            </a:extLst>
          </p:cNvPr>
          <p:cNvSpPr>
            <a:spLocks noChangeArrowheads="1" noChangeShapeType="1" noTextEdit="1"/>
          </p:cNvSpPr>
          <p:nvPr/>
        </p:nvSpPr>
        <p:spPr bwMode="auto">
          <a:xfrm>
            <a:off x="2705100" y="260648"/>
            <a:ext cx="3733800" cy="5048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ĐẠI CƯƠNG</a:t>
            </a:r>
            <a:endPar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endParaRPr>
          </a:p>
        </p:txBody>
      </p:sp>
    </p:spTree>
  </p:cSld>
  <p:clrMapOvr>
    <a:masterClrMapping/>
  </p:clrMapOvr>
  <p:transition>
    <p:cover dir="d"/>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21ADAA8-32D1-4D7A-B87E-A39441C7D642}"/>
              </a:ext>
            </a:extLst>
          </p:cNvPr>
          <p:cNvSpPr>
            <a:spLocks noGrp="1" noChangeArrowheads="1"/>
          </p:cNvSpPr>
          <p:nvPr>
            <p:ph type="body" idx="1"/>
          </p:nvPr>
        </p:nvSpPr>
        <p:spPr>
          <a:xfrm>
            <a:off x="53879" y="874440"/>
            <a:ext cx="9036242" cy="5983560"/>
          </a:xfrm>
        </p:spPr>
        <p:txBody>
          <a:bodyPr/>
          <a:lstStyle/>
          <a:p>
            <a:pPr eaLnBrk="1" hangingPunct="1">
              <a:lnSpc>
                <a:spcPct val="130000"/>
              </a:lnSpc>
              <a:spcBef>
                <a:spcPts val="0"/>
              </a:spcBef>
              <a:spcAft>
                <a:spcPts val="600"/>
              </a:spcAft>
              <a:buClr>
                <a:srgbClr val="FFFF00"/>
              </a:buClr>
              <a:buFont typeface="Wingdings" panose="05000000000000000000" pitchFamily="2" charset="2"/>
              <a:buChar char="Ø"/>
              <a:defRPr/>
            </a:pPr>
            <a:r>
              <a:rPr lang="en-US" altLang="en-US" sz="2600">
                <a:solidFill>
                  <a:srgbClr val="FFFF00"/>
                </a:solidFill>
                <a:effectLst>
                  <a:outerShdw blurRad="38100" dist="38100" dir="2700000" algn="tl">
                    <a:srgbClr val="000000"/>
                  </a:outerShdw>
                </a:effectLst>
              </a:rPr>
              <a:t>Cắt hoàn toàn thùy TG có nang, nhân</a:t>
            </a:r>
            <a:r>
              <a:rPr lang="vi-VN" altLang="en-US" sz="2600">
                <a:solidFill>
                  <a:srgbClr val="FFFF00"/>
                </a:solidFill>
                <a:effectLst>
                  <a:outerShdw blurRad="38100" dist="38100" dir="2700000" algn="tl">
                    <a:srgbClr val="000000"/>
                  </a:outerShdw>
                </a:effectLst>
              </a:rPr>
              <a:t> </a:t>
            </a:r>
            <a:r>
              <a:rPr lang="vi-VN" altLang="en-US" sz="2000">
                <a:solidFill>
                  <a:srgbClr val="00FF00"/>
                </a:solidFill>
                <a:effectLst>
                  <a:outerShdw blurRad="38100" dist="38100" dir="2700000" algn="tl">
                    <a:srgbClr val="000000"/>
                  </a:outerShdw>
                </a:effectLst>
              </a:rPr>
              <a:t>(</a:t>
            </a:r>
            <a:r>
              <a:rPr lang="vi-VN" sz="2000">
                <a:solidFill>
                  <a:srgbClr val="00FF00"/>
                </a:solidFill>
              </a:rPr>
              <a:t>Áp dụng khi đơn nhân giáp 1 bên, dù FNA lành tính vẫn nên cắt hết cả thùy vì nhiều khi GPB sau mổ ra K mà vô mổ lại rất khó =&gt;nếu đã cắt sẵn 1 thùy rồi thì chỉ cần cắt tiếp bên kia thôi, dễ hơn. Hoặc K giáp 1 thùy nếu ko thoả hết thì vẫn có thể tư vấn ko cắt hoàn toàn vì phải uống hormone bổ sung suốt đời)</a:t>
            </a:r>
          </a:p>
          <a:p>
            <a:pPr lvl="1" eaLnBrk="1" hangingPunct="1">
              <a:lnSpc>
                <a:spcPct val="130000"/>
              </a:lnSpc>
              <a:spcBef>
                <a:spcPts val="0"/>
              </a:spcBef>
              <a:spcAft>
                <a:spcPts val="600"/>
              </a:spcAft>
              <a:buClr>
                <a:srgbClr val="FFFF00"/>
              </a:buClr>
              <a:buFont typeface="Wingdings" panose="05000000000000000000" pitchFamily="2" charset="2"/>
              <a:buChar char="Ø"/>
              <a:defRPr/>
            </a:pPr>
            <a:r>
              <a:rPr lang="vi-VN" sz="2000">
                <a:solidFill>
                  <a:srgbClr val="00FF00"/>
                </a:solidFill>
                <a:highlight>
                  <a:srgbClr val="800000"/>
                </a:highlight>
              </a:rPr>
              <a:t>Bướu giáp đơn nhân, giới hạn rõ, nhu mô không ảnh hưởng, nữ, dưới 45t, không tx yếu tố sinh ung, là cắt 1 thuỳ và eo, không cần xạ trị.</a:t>
            </a:r>
            <a:endParaRPr lang="en-US" altLang="en-US" sz="2000">
              <a:solidFill>
                <a:srgbClr val="00FF00"/>
              </a:solidFill>
              <a:effectLst>
                <a:outerShdw blurRad="38100" dist="38100" dir="2700000" algn="tl">
                  <a:srgbClr val="000000"/>
                </a:outerShdw>
              </a:effectLst>
              <a:highlight>
                <a:srgbClr val="800000"/>
              </a:highlight>
            </a:endParaRPr>
          </a:p>
          <a:p>
            <a:pPr eaLnBrk="1" hangingPunct="1">
              <a:lnSpc>
                <a:spcPct val="130000"/>
              </a:lnSpc>
              <a:spcBef>
                <a:spcPts val="0"/>
              </a:spcBef>
              <a:spcAft>
                <a:spcPts val="600"/>
              </a:spcAft>
              <a:buClr>
                <a:srgbClr val="FFFF00"/>
              </a:buClr>
              <a:buFont typeface="Wingdings" panose="05000000000000000000" pitchFamily="2" charset="2"/>
              <a:buChar char="Ø"/>
              <a:defRPr/>
            </a:pPr>
            <a:r>
              <a:rPr lang="en-US" altLang="en-US" sz="2600">
                <a:solidFill>
                  <a:srgbClr val="FFFF00"/>
                </a:solidFill>
                <a:effectLst>
                  <a:outerShdw blurRad="38100" dist="38100" dir="2700000" algn="tl">
                    <a:srgbClr val="000000"/>
                  </a:outerShdw>
                </a:effectLst>
              </a:rPr>
              <a:t>Để lại 5-10 gm mỗi thùy, CG tái phát, SG </a:t>
            </a:r>
          </a:p>
          <a:p>
            <a:pPr eaLnBrk="1" hangingPunct="1">
              <a:lnSpc>
                <a:spcPct val="130000"/>
              </a:lnSpc>
              <a:spcBef>
                <a:spcPts val="0"/>
              </a:spcBef>
              <a:spcAft>
                <a:spcPts val="600"/>
              </a:spcAft>
              <a:buClr>
                <a:srgbClr val="FFFF00"/>
              </a:buClr>
              <a:buFont typeface="Wingdings" panose="05000000000000000000" pitchFamily="2" charset="2"/>
              <a:buChar char="Ø"/>
              <a:defRPr/>
            </a:pPr>
            <a:r>
              <a:rPr lang="en-US" altLang="en-US" sz="2600">
                <a:solidFill>
                  <a:srgbClr val="FFFF00"/>
                </a:solidFill>
                <a:effectLst>
                  <a:outerShdw blurRad="38100" dist="38100" dir="2700000" algn="tl">
                    <a:srgbClr val="000000"/>
                  </a:outerShdw>
                </a:effectLst>
              </a:rPr>
              <a:t>Cắt toàn bộ TG, nạo hạch cổ trong K TG</a:t>
            </a:r>
            <a:r>
              <a:rPr lang="vi-VN" altLang="en-US" sz="2600">
                <a:solidFill>
                  <a:srgbClr val="FFFF00"/>
                </a:solidFill>
                <a:effectLst>
                  <a:outerShdw blurRad="38100" dist="38100" dir="2700000" algn="tl">
                    <a:srgbClr val="000000"/>
                  </a:outerShdw>
                </a:effectLst>
              </a:rPr>
              <a:t> </a:t>
            </a:r>
            <a:r>
              <a:rPr lang="vi-VN" altLang="en-US" sz="2000">
                <a:solidFill>
                  <a:srgbClr val="00FF00"/>
                </a:solidFill>
                <a:effectLst>
                  <a:outerShdw blurRad="38100" dist="38100" dir="2700000" algn="tl">
                    <a:srgbClr val="000000"/>
                  </a:outerShdw>
                </a:effectLst>
              </a:rPr>
              <a:t>(</a:t>
            </a:r>
            <a:r>
              <a:rPr lang="vi-VN" sz="2000">
                <a:solidFill>
                  <a:srgbClr val="00FF00"/>
                </a:solidFill>
              </a:rPr>
              <a:t>Với K giáp trước kia phải mổ hình vòng cung để nạo hết hạch nhưng hiện nay thâý K giáp ko quá nguy hiểm và có xạ trị rồi nên hạn chế nhiều rồi, có thì nạo hạch nhóm 4 thôi, thậm chí nếu SA ko thấy, FNA hạch bình thường thì có khi khỏi luôn)</a:t>
            </a:r>
            <a:endParaRPr lang="en-US" altLang="en-US" sz="2000">
              <a:solidFill>
                <a:srgbClr val="00FF00"/>
              </a:solidFill>
              <a:effectLst>
                <a:outerShdw blurRad="38100" dist="38100" dir="2700000" algn="tl">
                  <a:srgbClr val="000000"/>
                </a:outerShdw>
              </a:effectLst>
              <a:sym typeface="Monotype Sorts" panose="01010601010101010101" pitchFamily="2" charset="2"/>
            </a:endParaRPr>
          </a:p>
          <a:p>
            <a:pPr eaLnBrk="1" hangingPunct="1">
              <a:lnSpc>
                <a:spcPct val="130000"/>
              </a:lnSpc>
              <a:spcBef>
                <a:spcPts val="0"/>
              </a:spcBef>
              <a:spcAft>
                <a:spcPts val="600"/>
              </a:spcAft>
              <a:buClr>
                <a:srgbClr val="FFFF00"/>
              </a:buClr>
              <a:buFont typeface="Wingdings" panose="05000000000000000000" pitchFamily="2" charset="2"/>
              <a:buChar char="Ø"/>
              <a:defRPr/>
            </a:pPr>
            <a:r>
              <a:rPr lang="en-US" altLang="en-US" sz="2600">
                <a:solidFill>
                  <a:srgbClr val="FFFF00"/>
                </a:solidFill>
                <a:effectLst>
                  <a:outerShdw blurRad="38100" dist="38100" dir="2700000" algn="tl">
                    <a:srgbClr val="000000"/>
                  </a:outerShdw>
                </a:effectLst>
              </a:rPr>
              <a:t>Tránh cắt phải TK quặt </a:t>
            </a:r>
            <a:r>
              <a:rPr lang="vi-VN" altLang="en-US" sz="2600">
                <a:solidFill>
                  <a:srgbClr val="FFFF00"/>
                </a:solidFill>
                <a:effectLst>
                  <a:outerShdw blurRad="38100" dist="38100" dir="2700000" algn="tl">
                    <a:srgbClr val="000000"/>
                  </a:outerShdw>
                </a:effectLst>
              </a:rPr>
              <a:t>ngược. </a:t>
            </a:r>
            <a:r>
              <a:rPr lang="en-US" altLang="en-US" sz="2600">
                <a:solidFill>
                  <a:srgbClr val="FFFF00"/>
                </a:solidFill>
                <a:effectLst>
                  <a:outerShdw blurRad="38100" dist="38100" dir="2700000" algn="tl">
                    <a:srgbClr val="000000"/>
                  </a:outerShdw>
                </a:effectLst>
              </a:rPr>
              <a:t>Bảo tồn tuyến cận </a:t>
            </a:r>
            <a:r>
              <a:rPr lang="vi-VN" altLang="en-US" sz="2600">
                <a:solidFill>
                  <a:srgbClr val="FFFF00"/>
                </a:solidFill>
                <a:effectLst>
                  <a:outerShdw blurRad="38100" dist="38100" dir="2700000" algn="tl">
                    <a:srgbClr val="000000"/>
                  </a:outerShdw>
                </a:effectLst>
              </a:rPr>
              <a:t>giáp.</a:t>
            </a:r>
            <a:endParaRPr lang="en-US" altLang="en-US" sz="2600">
              <a:solidFill>
                <a:srgbClr val="FFFF00"/>
              </a:solidFill>
              <a:effectLst>
                <a:outerShdw blurRad="38100" dist="38100" dir="2700000" algn="tl">
                  <a:srgbClr val="000000"/>
                </a:outerShdw>
              </a:effectLst>
            </a:endParaRPr>
          </a:p>
        </p:txBody>
      </p:sp>
      <p:sp>
        <p:nvSpPr>
          <p:cNvPr id="28675" name="WordArt 3">
            <a:extLst>
              <a:ext uri="{FF2B5EF4-FFF2-40B4-BE49-F238E27FC236}">
                <a16:creationId xmlns:a16="http://schemas.microsoft.com/office/drawing/2014/main" id="{A5874ED5-4AA8-423F-ADB6-A1299A16A9B8}"/>
              </a:ext>
            </a:extLst>
          </p:cNvPr>
          <p:cNvSpPr>
            <a:spLocks noChangeArrowheads="1" noChangeShapeType="1" noTextEdit="1"/>
          </p:cNvSpPr>
          <p:nvPr/>
        </p:nvSpPr>
        <p:spPr bwMode="auto">
          <a:xfrm>
            <a:off x="1403648" y="18864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PHƯƠNG PHÁP PHẪU THUẬT</a:t>
            </a:r>
            <a:endPar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1111311"/>
      </p:ext>
    </p:extLst>
  </p:cSld>
  <p:clrMapOvr>
    <a:masterClrMapping/>
  </p:clrMapOvr>
  <p:transition>
    <p:cover dir="d"/>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C5F6B8DD-5B0A-46DA-B6B0-F6923CEF2D09}"/>
              </a:ext>
            </a:extLst>
          </p:cNvPr>
          <p:cNvSpPr>
            <a:spLocks noGrp="1" noChangeArrowheads="1"/>
          </p:cNvSpPr>
          <p:nvPr>
            <p:ph type="title"/>
          </p:nvPr>
        </p:nvSpPr>
        <p:spPr>
          <a:xfrm>
            <a:off x="683568" y="170217"/>
            <a:ext cx="7467600" cy="874085"/>
          </a:xfrm>
        </p:spPr>
        <p:txBody>
          <a:bodyPr/>
          <a:lstStyle/>
          <a:p>
            <a:pPr eaLnBrk="1" hangingPunct="1">
              <a:lnSpc>
                <a:spcPct val="140000"/>
              </a:lnSpc>
              <a:defRPr/>
            </a:pPr>
            <a:r>
              <a:rPr lang="en-US" altLang="en-US" sz="4000" b="1">
                <a:solidFill>
                  <a:srgbClr val="FFFF66"/>
                </a:solidFill>
                <a:effectLst>
                  <a:outerShdw blurRad="38100" dist="38100" dir="2700000" algn="tl">
                    <a:srgbClr val="000000"/>
                  </a:outerShdw>
                </a:effectLst>
                <a:latin typeface="Calibri" panose="020F0502020204030204" pitchFamily="34" charset="0"/>
              </a:rPr>
              <a:t>CHUẨN BỊ CHO PHẪU THUẬT</a:t>
            </a:r>
          </a:p>
        </p:txBody>
      </p:sp>
      <p:sp>
        <p:nvSpPr>
          <p:cNvPr id="51203" name="Rectangle 3">
            <a:extLst>
              <a:ext uri="{FF2B5EF4-FFF2-40B4-BE49-F238E27FC236}">
                <a16:creationId xmlns:a16="http://schemas.microsoft.com/office/drawing/2014/main" id="{CCB635B0-F19E-4570-9AEA-BF93C534F3B7}"/>
              </a:ext>
            </a:extLst>
          </p:cNvPr>
          <p:cNvSpPr>
            <a:spLocks noGrp="1" noChangeArrowheads="1"/>
          </p:cNvSpPr>
          <p:nvPr>
            <p:ph type="body" idx="1"/>
          </p:nvPr>
        </p:nvSpPr>
        <p:spPr>
          <a:xfrm>
            <a:off x="53752" y="1340768"/>
            <a:ext cx="9036496" cy="5328592"/>
          </a:xfrm>
        </p:spPr>
        <p:txBody>
          <a:bodyPr/>
          <a:lstStyle/>
          <a:p>
            <a:pPr eaLnBrk="1" hangingPunct="1">
              <a:buFont typeface="Wingdings" panose="05000000000000000000" pitchFamily="2" charset="2"/>
              <a:buNone/>
            </a:pPr>
            <a:r>
              <a:rPr lang="en-US" altLang="en-US" sz="2800">
                <a:solidFill>
                  <a:srgbClr val="FFFF66"/>
                </a:solidFill>
                <a:sym typeface="Symbol" panose="05050102010706020507" pitchFamily="18" charset="2"/>
              </a:rPr>
              <a:t>1. Kiểm tra hồ s</a:t>
            </a:r>
            <a:r>
              <a:rPr lang="vi-VN" altLang="en-US" sz="2800">
                <a:solidFill>
                  <a:srgbClr val="FFFF66"/>
                </a:solidFill>
                <a:sym typeface="Symbol" panose="05050102010706020507" pitchFamily="18" charset="2"/>
              </a:rPr>
              <a:t>ơ</a:t>
            </a:r>
            <a:r>
              <a:rPr lang="en-US" altLang="en-US" sz="2800">
                <a:solidFill>
                  <a:srgbClr val="FFFF66"/>
                </a:solidFill>
                <a:sym typeface="Symbol" panose="05050102010706020507" pitchFamily="18" charset="2"/>
              </a:rPr>
              <a:t>:</a:t>
            </a:r>
          </a:p>
          <a:p>
            <a:pPr eaLnBrk="1" hangingPunct="1">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Xem đủ XNTP, các XN về chức năng TG: T</a:t>
            </a:r>
            <a:r>
              <a:rPr lang="en-US" altLang="en-US" sz="2800" baseline="-25000">
                <a:solidFill>
                  <a:srgbClr val="FFFFFF"/>
                </a:solidFill>
                <a:sym typeface="Symbol" panose="05050102010706020507" pitchFamily="18" charset="2"/>
              </a:rPr>
              <a:t>3</a:t>
            </a:r>
            <a:r>
              <a:rPr lang="en-US" altLang="en-US" sz="2800">
                <a:solidFill>
                  <a:srgbClr val="FFFFFF"/>
                </a:solidFill>
                <a:sym typeface="Symbol" panose="05050102010706020507" pitchFamily="18" charset="2"/>
              </a:rPr>
              <a:t>, T</a:t>
            </a:r>
            <a:r>
              <a:rPr lang="en-US" altLang="en-US" sz="2800" baseline="-25000">
                <a:solidFill>
                  <a:srgbClr val="FFFFFF"/>
                </a:solidFill>
                <a:sym typeface="Symbol" panose="05050102010706020507" pitchFamily="18" charset="2"/>
              </a:rPr>
              <a:t>4</a:t>
            </a:r>
            <a:r>
              <a:rPr lang="en-US" altLang="en-US" sz="2800">
                <a:solidFill>
                  <a:srgbClr val="FFFFFF"/>
                </a:solidFill>
                <a:sym typeface="Symbol" panose="05050102010706020507" pitchFamily="18" charset="2"/>
              </a:rPr>
              <a:t>, TSH</a:t>
            </a:r>
          </a:p>
          <a:p>
            <a:pPr eaLnBrk="1" hangingPunct="1">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ECG, siêu âm tim</a:t>
            </a:r>
          </a:p>
          <a:p>
            <a:pPr eaLnBrk="1" hangingPunct="1">
              <a:buFont typeface="Wingdings" panose="05000000000000000000" pitchFamily="2" charset="2"/>
              <a:buNone/>
            </a:pPr>
            <a:r>
              <a:rPr lang="en-US" altLang="en-US" sz="2800">
                <a:solidFill>
                  <a:srgbClr val="FFFF66"/>
                </a:solidFill>
              </a:rPr>
              <a:t>2. Thuốc sử dụng</a:t>
            </a:r>
          </a:p>
          <a:p>
            <a:pPr eaLnBrk="1" hangingPunct="1">
              <a:buClr>
                <a:srgbClr val="FFFF00"/>
              </a:buClr>
              <a:buSzPct val="80000"/>
              <a:buFont typeface="Wingdings" panose="05000000000000000000" pitchFamily="2" charset="2"/>
              <a:buChar char="F"/>
            </a:pPr>
            <a:r>
              <a:rPr lang="en-US" altLang="en-US" sz="2800">
                <a:solidFill>
                  <a:srgbClr val="FFFFFF"/>
                </a:solidFill>
              </a:rPr>
              <a:t>Thuốc an thần đêm tr</a:t>
            </a:r>
            <a:r>
              <a:rPr lang="vi-VN" altLang="en-US" sz="2800">
                <a:solidFill>
                  <a:srgbClr val="FFFFFF"/>
                </a:solidFill>
              </a:rPr>
              <a:t>ư</a:t>
            </a:r>
            <a:r>
              <a:rPr lang="en-US" altLang="en-US" sz="2800">
                <a:solidFill>
                  <a:srgbClr val="FFFFFF"/>
                </a:solidFill>
              </a:rPr>
              <a:t>ớc</a:t>
            </a:r>
          </a:p>
          <a:p>
            <a:pPr eaLnBrk="1" hangingPunct="1">
              <a:buClr>
                <a:srgbClr val="FFFF00"/>
              </a:buClr>
              <a:buSzPct val="80000"/>
              <a:buFont typeface="Wingdings" panose="05000000000000000000" pitchFamily="2" charset="2"/>
              <a:buChar char="F"/>
            </a:pPr>
            <a:r>
              <a:rPr lang="en-US" altLang="en-US" sz="2800">
                <a:solidFill>
                  <a:srgbClr val="FFFFFF"/>
                </a:solidFill>
              </a:rPr>
              <a:t>Với Basedow: nên tiền mê tạïi phòng</a:t>
            </a:r>
          </a:p>
          <a:p>
            <a:pPr eaLnBrk="1" hangingPunct="1">
              <a:buClr>
                <a:srgbClr val="FFFF00"/>
              </a:buClr>
              <a:buSzPct val="80000"/>
              <a:buFont typeface="Wingdings" panose="05000000000000000000" pitchFamily="2" charset="2"/>
              <a:buChar char="F"/>
            </a:pPr>
            <a:r>
              <a:rPr lang="en-US" altLang="en-US" sz="2800">
                <a:solidFill>
                  <a:srgbClr val="FFFFFF"/>
                </a:solidFill>
              </a:rPr>
              <a:t>Thuốc Inderal tiêm đề phòng c</a:t>
            </a:r>
            <a:r>
              <a:rPr lang="vi-VN" altLang="en-US" sz="2800">
                <a:solidFill>
                  <a:srgbClr val="FFFFFF"/>
                </a:solidFill>
              </a:rPr>
              <a:t>ơ</a:t>
            </a:r>
            <a:r>
              <a:rPr lang="en-US" altLang="en-US" sz="2800">
                <a:solidFill>
                  <a:srgbClr val="FFFFFF"/>
                </a:solidFill>
              </a:rPr>
              <a:t>n BG</a:t>
            </a:r>
            <a:endParaRPr lang="vi-VN" altLang="en-US" sz="2800">
              <a:solidFill>
                <a:srgbClr val="FFFFFF"/>
              </a:solidFill>
            </a:endParaRPr>
          </a:p>
          <a:p>
            <a:pPr eaLnBrk="1" hangingPunct="1">
              <a:buNone/>
            </a:pPr>
            <a:r>
              <a:rPr lang="en-US" altLang="en-US" sz="2800">
                <a:solidFill>
                  <a:srgbClr val="FFFF66"/>
                </a:solidFill>
                <a:sym typeface="Symbol" panose="05050102010706020507" pitchFamily="18" charset="2"/>
              </a:rPr>
              <a:t>3. Kiểm tra bệnh nhân:</a:t>
            </a:r>
          </a:p>
          <a:p>
            <a:pPr eaLnBrk="1" hangingPunct="1">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Công tác t</a:t>
            </a:r>
            <a:r>
              <a:rPr lang="vi-VN" altLang="en-US" sz="2800">
                <a:solidFill>
                  <a:srgbClr val="FFFFFF"/>
                </a:solidFill>
                <a:sym typeface="Symbol" panose="05050102010706020507" pitchFamily="18" charset="2"/>
              </a:rPr>
              <a:t>ư</a:t>
            </a:r>
            <a:r>
              <a:rPr lang="en-US" altLang="en-US" sz="2800">
                <a:solidFill>
                  <a:srgbClr val="FFFFFF"/>
                </a:solidFill>
                <a:sym typeface="Symbol" panose="05050102010706020507" pitchFamily="18" charset="2"/>
              </a:rPr>
              <a:t> vấn tâm lý</a:t>
            </a:r>
          </a:p>
          <a:p>
            <a:pPr eaLnBrk="1" hangingPunct="1">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Tình trạng tâm thần kinh BN: ổn định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F4C2941-9E42-4012-BF44-49AE4E3D35ED}"/>
              </a:ext>
            </a:extLst>
          </p:cNvPr>
          <p:cNvSpPr>
            <a:spLocks noGrp="1" noChangeArrowheads="1"/>
          </p:cNvSpPr>
          <p:nvPr>
            <p:ph type="title"/>
          </p:nvPr>
        </p:nvSpPr>
        <p:spPr>
          <a:xfrm>
            <a:off x="838200" y="-37373"/>
            <a:ext cx="7467600" cy="874085"/>
          </a:xfrm>
        </p:spPr>
        <p:txBody>
          <a:bodyPr/>
          <a:lstStyle/>
          <a:p>
            <a:pPr eaLnBrk="1" hangingPunct="1">
              <a:lnSpc>
                <a:spcPct val="140000"/>
              </a:lnSpc>
              <a:defRPr/>
            </a:pPr>
            <a:r>
              <a:rPr lang="en-US" altLang="en-US" sz="4000" b="1">
                <a:solidFill>
                  <a:srgbClr val="FFFF66"/>
                </a:solidFill>
                <a:effectLst>
                  <a:outerShdw blurRad="38100" dist="38100" dir="2700000" algn="tl">
                    <a:srgbClr val="000000"/>
                  </a:outerShdw>
                </a:effectLst>
                <a:latin typeface="Calibri" panose="020F0502020204030204" pitchFamily="34" charset="0"/>
              </a:rPr>
              <a:t>SĂN SÓC SAU PHẪU THUẬT</a:t>
            </a:r>
          </a:p>
        </p:txBody>
      </p:sp>
      <p:sp>
        <p:nvSpPr>
          <p:cNvPr id="53251" name="Rectangle 3">
            <a:extLst>
              <a:ext uri="{FF2B5EF4-FFF2-40B4-BE49-F238E27FC236}">
                <a16:creationId xmlns:a16="http://schemas.microsoft.com/office/drawing/2014/main" id="{227BB19C-21C4-45C1-AF6A-45134101FBD9}"/>
              </a:ext>
            </a:extLst>
          </p:cNvPr>
          <p:cNvSpPr>
            <a:spLocks noGrp="1" noChangeArrowheads="1"/>
          </p:cNvSpPr>
          <p:nvPr>
            <p:ph type="body" idx="1"/>
          </p:nvPr>
        </p:nvSpPr>
        <p:spPr>
          <a:xfrm>
            <a:off x="53752" y="1052736"/>
            <a:ext cx="9036496" cy="5688632"/>
          </a:xfrm>
        </p:spPr>
        <p:txBody>
          <a:bodyPr/>
          <a:lstStyle/>
          <a:p>
            <a:pPr eaLnBrk="1" hangingPunct="1">
              <a:spcBef>
                <a:spcPts val="600"/>
              </a:spcBef>
              <a:buFont typeface="Wingdings" panose="05000000000000000000" pitchFamily="2" charset="2"/>
              <a:buNone/>
            </a:pPr>
            <a:r>
              <a:rPr lang="en-US" altLang="en-US" sz="2400">
                <a:solidFill>
                  <a:srgbClr val="FFFF66"/>
                </a:solidFill>
                <a:sym typeface="Symbol" panose="05050102010706020507" pitchFamily="18" charset="2"/>
              </a:rPr>
              <a:t>1. </a:t>
            </a:r>
            <a:r>
              <a:rPr lang="vi-VN" altLang="en-US" sz="2400">
                <a:solidFill>
                  <a:srgbClr val="FFFF66"/>
                </a:solidFill>
                <a:sym typeface="Symbol" panose="05050102010706020507" pitchFamily="18" charset="2"/>
              </a:rPr>
              <a:t>Ống </a:t>
            </a:r>
            <a:r>
              <a:rPr lang="en-US" altLang="en-US" sz="2400">
                <a:solidFill>
                  <a:srgbClr val="FFFF66"/>
                </a:solidFill>
                <a:sym typeface="Symbol" panose="05050102010706020507" pitchFamily="18" charset="2"/>
              </a:rPr>
              <a:t>dẫn l</a:t>
            </a:r>
            <a:r>
              <a:rPr lang="vi-VN" altLang="en-US" sz="2400">
                <a:solidFill>
                  <a:srgbClr val="FFFF66"/>
                </a:solidFill>
                <a:sym typeface="Symbol" panose="05050102010706020507" pitchFamily="18" charset="2"/>
              </a:rPr>
              <a:t>ư</a:t>
            </a:r>
            <a:r>
              <a:rPr lang="en-US" altLang="en-US" sz="2400">
                <a:solidFill>
                  <a:srgbClr val="FFFF66"/>
                </a:solidFill>
                <a:sym typeface="Symbol" panose="05050102010706020507" pitchFamily="18" charset="2"/>
              </a:rPr>
              <a:t>u:</a:t>
            </a:r>
          </a:p>
          <a:p>
            <a:pPr eaLnBrk="1" hangingPunct="1">
              <a:spcBef>
                <a:spcPts val="600"/>
              </a:spcBef>
              <a:buClr>
                <a:srgbClr val="FFFFFF"/>
              </a:buClr>
              <a:buSzPct val="80000"/>
              <a:buFont typeface="Wingdings" panose="05000000000000000000" pitchFamily="2" charset="2"/>
              <a:buChar char="F"/>
            </a:pPr>
            <a:r>
              <a:rPr lang="en-US" altLang="en-US" sz="2400">
                <a:solidFill>
                  <a:srgbClr val="FFFFFF"/>
                </a:solidFill>
                <a:sym typeface="Symbol" panose="05050102010706020507" pitchFamily="18" charset="2"/>
              </a:rPr>
              <a:t>QN: không dẫn l</a:t>
            </a:r>
            <a:r>
              <a:rPr lang="vi-VN" altLang="en-US" sz="2400">
                <a:solidFill>
                  <a:srgbClr val="FFFFFF"/>
                </a:solidFill>
                <a:sym typeface="Symbol" panose="05050102010706020507" pitchFamily="18" charset="2"/>
              </a:rPr>
              <a:t>ư</a:t>
            </a:r>
            <a:r>
              <a:rPr lang="en-US" altLang="en-US" sz="2400">
                <a:solidFill>
                  <a:srgbClr val="FFFFFF"/>
                </a:solidFill>
                <a:sym typeface="Symbol" panose="05050102010706020507" pitchFamily="18" charset="2"/>
              </a:rPr>
              <a:t>u: không tốt vì dịch tiết</a:t>
            </a:r>
          </a:p>
          <a:p>
            <a:pPr eaLnBrk="1" hangingPunct="1">
              <a:spcBef>
                <a:spcPts val="600"/>
              </a:spcBef>
              <a:buClr>
                <a:srgbClr val="FFFFFF"/>
              </a:buClr>
              <a:buSzPct val="80000"/>
              <a:buFont typeface="Wingdings" panose="05000000000000000000" pitchFamily="2" charset="2"/>
              <a:buChar char="F"/>
            </a:pPr>
            <a:r>
              <a:rPr lang="en-US" altLang="en-US" sz="2400">
                <a:solidFill>
                  <a:srgbClr val="FFFFFF"/>
                </a:solidFill>
                <a:sym typeface="Symbol" panose="05050102010706020507" pitchFamily="18" charset="2"/>
              </a:rPr>
              <a:t>Quan niệm dẫn l</a:t>
            </a:r>
            <a:r>
              <a:rPr lang="vi-VN" altLang="en-US" sz="2400">
                <a:solidFill>
                  <a:srgbClr val="FFFFFF"/>
                </a:solidFill>
                <a:sym typeface="Symbol" panose="05050102010706020507" pitchFamily="18" charset="2"/>
              </a:rPr>
              <a:t>ư</a:t>
            </a:r>
            <a:r>
              <a:rPr lang="en-US" altLang="en-US" sz="2400">
                <a:solidFill>
                  <a:srgbClr val="FFFFFF"/>
                </a:solidFill>
                <a:sym typeface="Symbol" panose="05050102010706020507" pitchFamily="18" charset="2"/>
              </a:rPr>
              <a:t>u</a:t>
            </a:r>
          </a:p>
          <a:p>
            <a:pPr eaLnBrk="1" hangingPunct="1">
              <a:spcBef>
                <a:spcPts val="600"/>
              </a:spcBef>
              <a:buClr>
                <a:srgbClr val="FFFFFF"/>
              </a:buClr>
              <a:buSzPct val="80000"/>
              <a:buFont typeface="Wingdings" panose="05000000000000000000" pitchFamily="2" charset="2"/>
              <a:buChar char="F"/>
            </a:pPr>
            <a:r>
              <a:rPr lang="en-US" altLang="en-US" sz="2400">
                <a:solidFill>
                  <a:srgbClr val="FFFFFF"/>
                </a:solidFill>
              </a:rPr>
              <a:t>DL bằng Penroze</a:t>
            </a:r>
          </a:p>
          <a:p>
            <a:pPr eaLnBrk="1" hangingPunct="1">
              <a:spcBef>
                <a:spcPts val="600"/>
              </a:spcBef>
              <a:buClr>
                <a:srgbClr val="FFFFFF"/>
              </a:buClr>
              <a:buSzPct val="80000"/>
              <a:buFont typeface="Wingdings" panose="05000000000000000000" pitchFamily="2" charset="2"/>
              <a:buChar char="F"/>
            </a:pPr>
            <a:r>
              <a:rPr lang="en-US" altLang="en-US" sz="2400">
                <a:solidFill>
                  <a:srgbClr val="FFFFFF"/>
                </a:solidFill>
              </a:rPr>
              <a:t>DL bằng ống theo kiểu Redon có hút với </a:t>
            </a:r>
            <a:r>
              <a:rPr lang="vi-VN" altLang="en-US" sz="2400">
                <a:solidFill>
                  <a:srgbClr val="FFFFFF"/>
                </a:solidFill>
              </a:rPr>
              <a:t>P </a:t>
            </a:r>
            <a:r>
              <a:rPr lang="en-US" altLang="en-US" sz="2400">
                <a:solidFill>
                  <a:srgbClr val="FFFFFF"/>
                </a:solidFill>
              </a:rPr>
              <a:t>âm: tốt</a:t>
            </a:r>
          </a:p>
          <a:p>
            <a:pPr eaLnBrk="1" hangingPunct="1">
              <a:spcBef>
                <a:spcPts val="600"/>
              </a:spcBef>
              <a:buFont typeface="Wingdings" panose="05000000000000000000" pitchFamily="2" charset="2"/>
              <a:buNone/>
            </a:pPr>
            <a:r>
              <a:rPr lang="en-US" altLang="en-US" sz="2400">
                <a:solidFill>
                  <a:srgbClr val="FFFF66"/>
                </a:solidFill>
              </a:rPr>
              <a:t>2. Thời gian rút DL:</a:t>
            </a:r>
          </a:p>
          <a:p>
            <a:pPr eaLnBrk="1" hangingPunct="1">
              <a:spcBef>
                <a:spcPts val="600"/>
              </a:spcBef>
              <a:buClr>
                <a:srgbClr val="FFFF00"/>
              </a:buClr>
              <a:buSzPct val="80000"/>
              <a:buFont typeface="Wingdings" panose="05000000000000000000" pitchFamily="2" charset="2"/>
              <a:buChar char="F"/>
            </a:pPr>
            <a:r>
              <a:rPr lang="en-US" altLang="en-US" sz="2400">
                <a:solidFill>
                  <a:srgbClr val="FFFFFF"/>
                </a:solidFill>
              </a:rPr>
              <a:t>Tốt nhất là sau 48 giờ.</a:t>
            </a:r>
          </a:p>
          <a:p>
            <a:pPr eaLnBrk="1" hangingPunct="1">
              <a:spcBef>
                <a:spcPts val="600"/>
              </a:spcBef>
              <a:buClr>
                <a:srgbClr val="FFFF00"/>
              </a:buClr>
              <a:buSzPct val="80000"/>
              <a:buFont typeface="Wingdings" panose="05000000000000000000" pitchFamily="2" charset="2"/>
              <a:buChar char="F"/>
            </a:pPr>
            <a:r>
              <a:rPr lang="en-US" altLang="en-US" sz="2400">
                <a:solidFill>
                  <a:srgbClr val="FFFFFF"/>
                </a:solidFill>
              </a:rPr>
              <a:t>Có tác giả: 24 giờ</a:t>
            </a:r>
          </a:p>
          <a:p>
            <a:pPr eaLnBrk="1" hangingPunct="1">
              <a:spcBef>
                <a:spcPts val="600"/>
              </a:spcBef>
              <a:buNone/>
            </a:pPr>
            <a:r>
              <a:rPr lang="en-US" altLang="en-US" sz="2000">
                <a:solidFill>
                  <a:srgbClr val="FFFF66"/>
                </a:solidFill>
                <a:sym typeface="Symbol" panose="05050102010706020507" pitchFamily="18" charset="2"/>
              </a:rPr>
              <a:t>3</a:t>
            </a:r>
            <a:r>
              <a:rPr lang="en-US" altLang="en-US" sz="2400">
                <a:solidFill>
                  <a:srgbClr val="FFFF66"/>
                </a:solidFill>
                <a:sym typeface="Symbol" panose="05050102010706020507" pitchFamily="18" charset="2"/>
              </a:rPr>
              <a:t>. Thay băng:</a:t>
            </a:r>
          </a:p>
          <a:p>
            <a:pPr eaLnBrk="1" hangingPunct="1">
              <a:spcBef>
                <a:spcPts val="600"/>
              </a:spcBef>
              <a:buClr>
                <a:srgbClr val="FFFFFF"/>
              </a:buClr>
              <a:buSzPct val="80000"/>
              <a:buFont typeface="Wingdings" panose="05000000000000000000" pitchFamily="2" charset="2"/>
              <a:buChar char="F"/>
            </a:pPr>
            <a:r>
              <a:rPr lang="en-US" altLang="en-US" sz="2400">
                <a:solidFill>
                  <a:srgbClr val="FFFFFF"/>
                </a:solidFill>
                <a:sym typeface="Symbol" panose="05050102010706020507" pitchFamily="18" charset="2"/>
              </a:rPr>
              <a:t>Trong hai ngày đầu khi còn ODL</a:t>
            </a:r>
          </a:p>
          <a:p>
            <a:pPr eaLnBrk="1" hangingPunct="1">
              <a:spcBef>
                <a:spcPts val="600"/>
              </a:spcBef>
              <a:buClr>
                <a:srgbClr val="FFFFFF"/>
              </a:buClr>
              <a:buSzPct val="80000"/>
              <a:buFont typeface="Wingdings" panose="05000000000000000000" pitchFamily="2" charset="2"/>
              <a:buChar char="F"/>
            </a:pPr>
            <a:r>
              <a:rPr lang="en-US" altLang="en-US" sz="2400">
                <a:solidFill>
                  <a:srgbClr val="FFFFFF"/>
                </a:solidFill>
                <a:sym typeface="Symbol" panose="05050102010706020507" pitchFamily="18" charset="2"/>
              </a:rPr>
              <a:t>Những ngày sau không cần thay bang</a:t>
            </a:r>
            <a:endParaRPr lang="vi-VN" altLang="en-US" sz="2400">
              <a:solidFill>
                <a:srgbClr val="FFFFFF"/>
              </a:solidFill>
              <a:sym typeface="Symbol" panose="05050102010706020507" pitchFamily="18" charset="2"/>
            </a:endParaRPr>
          </a:p>
          <a:p>
            <a:pPr marL="0" indent="0" eaLnBrk="1" hangingPunct="1">
              <a:spcBef>
                <a:spcPts val="600"/>
              </a:spcBef>
              <a:buClr>
                <a:srgbClr val="FFFFFF"/>
              </a:buClr>
              <a:buSzPct val="80000"/>
              <a:buNone/>
            </a:pPr>
            <a:r>
              <a:rPr lang="en-US" altLang="en-US" sz="2400">
                <a:solidFill>
                  <a:srgbClr val="FFFF66"/>
                </a:solidFill>
              </a:rPr>
              <a:t>4. Cắt chỉ:</a:t>
            </a:r>
            <a:r>
              <a:rPr lang="vi-VN" altLang="en-US" sz="2400">
                <a:solidFill>
                  <a:srgbClr val="FFFF66"/>
                </a:solidFill>
              </a:rPr>
              <a:t> </a:t>
            </a:r>
            <a:r>
              <a:rPr lang="en-US" altLang="en-US" sz="2400">
                <a:solidFill>
                  <a:srgbClr val="FFFFFF"/>
                </a:solidFill>
              </a:rPr>
              <a:t>Tốt nhất là 5 ngày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614B886E-3C58-4C18-85B0-52A5B3620C97}"/>
              </a:ext>
            </a:extLst>
          </p:cNvPr>
          <p:cNvSpPr>
            <a:spLocks noGrp="1" noChangeArrowheads="1"/>
          </p:cNvSpPr>
          <p:nvPr>
            <p:ph type="title"/>
          </p:nvPr>
        </p:nvSpPr>
        <p:spPr>
          <a:xfrm>
            <a:off x="838200" y="-36381"/>
            <a:ext cx="7467600" cy="874085"/>
          </a:xfrm>
        </p:spPr>
        <p:txBody>
          <a:bodyPr/>
          <a:lstStyle/>
          <a:p>
            <a:pPr eaLnBrk="1" hangingPunct="1">
              <a:lnSpc>
                <a:spcPct val="140000"/>
              </a:lnSpc>
              <a:defRPr/>
            </a:pPr>
            <a:r>
              <a:rPr lang="en-US" altLang="en-US" sz="4000" b="1">
                <a:solidFill>
                  <a:srgbClr val="FFFF66"/>
                </a:solidFill>
                <a:effectLst>
                  <a:outerShdw blurRad="38100" dist="38100" dir="2700000" algn="tl">
                    <a:srgbClr val="000000"/>
                  </a:outerShdw>
                </a:effectLst>
                <a:latin typeface="Calibri" panose="020F0502020204030204" pitchFamily="34" charset="0"/>
              </a:rPr>
              <a:t>SĂN SÓC SAU PHẪU THUẬT</a:t>
            </a:r>
          </a:p>
        </p:txBody>
      </p:sp>
      <p:sp>
        <p:nvSpPr>
          <p:cNvPr id="54275" name="Rectangle 3">
            <a:extLst>
              <a:ext uri="{FF2B5EF4-FFF2-40B4-BE49-F238E27FC236}">
                <a16:creationId xmlns:a16="http://schemas.microsoft.com/office/drawing/2014/main" id="{C1DD99C3-1550-4D6B-B9A3-B4234B78AC02}"/>
              </a:ext>
            </a:extLst>
          </p:cNvPr>
          <p:cNvSpPr>
            <a:spLocks noGrp="1" noChangeArrowheads="1"/>
          </p:cNvSpPr>
          <p:nvPr>
            <p:ph type="body" idx="1"/>
          </p:nvPr>
        </p:nvSpPr>
        <p:spPr>
          <a:xfrm>
            <a:off x="323528" y="908720"/>
            <a:ext cx="8496944" cy="5949280"/>
          </a:xfrm>
        </p:spPr>
        <p:txBody>
          <a:bodyPr/>
          <a:lstStyle/>
          <a:p>
            <a:pPr eaLnBrk="1" hangingPunct="1">
              <a:lnSpc>
                <a:spcPct val="90000"/>
              </a:lnSpc>
              <a:buClr>
                <a:srgbClr val="FFFF00"/>
              </a:buClr>
              <a:buSzPct val="80000"/>
              <a:buFont typeface="Wingdings" panose="05000000000000000000" pitchFamily="2" charset="2"/>
              <a:buNone/>
            </a:pPr>
            <a:r>
              <a:rPr lang="en-US" altLang="en-US" sz="2800">
                <a:solidFill>
                  <a:srgbClr val="FFFF66"/>
                </a:solidFill>
              </a:rPr>
              <a:t>5. Các thuốc bôi lên trên vết mổ:</a:t>
            </a:r>
          </a:p>
          <a:p>
            <a:pPr eaLnBrk="1" hangingPunct="1">
              <a:lnSpc>
                <a:spcPct val="90000"/>
              </a:lnSpc>
              <a:buClr>
                <a:srgbClr val="FFFF00"/>
              </a:buClr>
              <a:buSzPct val="80000"/>
              <a:buFont typeface="Wingdings" panose="05000000000000000000" pitchFamily="2" charset="2"/>
              <a:buChar char=""/>
            </a:pPr>
            <a:r>
              <a:rPr lang="en-US" altLang="en-US" sz="2800">
                <a:solidFill>
                  <a:srgbClr val="FFFFFF"/>
                </a:solidFill>
              </a:rPr>
              <a:t>Dung dịch Betadin</a:t>
            </a:r>
          </a:p>
          <a:p>
            <a:pPr eaLnBrk="1" hangingPunct="1">
              <a:lnSpc>
                <a:spcPct val="90000"/>
              </a:lnSpc>
              <a:buClr>
                <a:srgbClr val="FFFF00"/>
              </a:buClr>
              <a:buSzPct val="80000"/>
              <a:buFont typeface="Wingdings" panose="05000000000000000000" pitchFamily="2" charset="2"/>
              <a:buChar char=""/>
            </a:pPr>
            <a:r>
              <a:rPr lang="en-US" altLang="en-US" sz="2800">
                <a:solidFill>
                  <a:srgbClr val="FFFFFF"/>
                </a:solidFill>
              </a:rPr>
              <a:t>Các loại Pomade: Madecasol, Contractubex v.v… nên thận trọng</a:t>
            </a:r>
            <a:endParaRPr lang="vi-VN" altLang="en-US" sz="2800">
              <a:solidFill>
                <a:srgbClr val="FFFFFF"/>
              </a:solidFill>
            </a:endParaRPr>
          </a:p>
          <a:p>
            <a:pPr eaLnBrk="1" hangingPunct="1">
              <a:lnSpc>
                <a:spcPct val="90000"/>
              </a:lnSpc>
              <a:buNone/>
            </a:pPr>
            <a:r>
              <a:rPr lang="en-US" altLang="en-US" sz="2400">
                <a:solidFill>
                  <a:srgbClr val="FFFF66"/>
                </a:solidFill>
                <a:sym typeface="Symbol" panose="05050102010706020507" pitchFamily="18" charset="2"/>
              </a:rPr>
              <a:t>6</a:t>
            </a:r>
            <a:r>
              <a:rPr lang="en-US" altLang="en-US" sz="2800">
                <a:solidFill>
                  <a:srgbClr val="FFFF66"/>
                </a:solidFill>
                <a:sym typeface="Symbol" panose="05050102010706020507" pitchFamily="18" charset="2"/>
              </a:rPr>
              <a:t>. Kháng sinh:</a:t>
            </a:r>
          </a:p>
          <a:p>
            <a:pPr eaLnBrk="1" hangingPunct="1">
              <a:lnSpc>
                <a:spcPct val="90000"/>
              </a:lnSpc>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Quan niệm không dùng</a:t>
            </a:r>
          </a:p>
          <a:p>
            <a:pPr eaLnBrk="1" hangingPunct="1">
              <a:lnSpc>
                <a:spcPct val="90000"/>
              </a:lnSpc>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Quan niệm KS dự phòng</a:t>
            </a:r>
          </a:p>
          <a:p>
            <a:pPr eaLnBrk="1" hangingPunct="1">
              <a:lnSpc>
                <a:spcPct val="90000"/>
              </a:lnSpc>
              <a:buClr>
                <a:srgbClr val="FFFFFF"/>
              </a:buClr>
              <a:buSzPct val="80000"/>
              <a:buFont typeface="Wingdings" panose="05000000000000000000" pitchFamily="2" charset="2"/>
              <a:buChar char="F"/>
            </a:pPr>
            <a:r>
              <a:rPr lang="en-US" altLang="en-US" sz="2800">
                <a:solidFill>
                  <a:srgbClr val="FFFFFF"/>
                </a:solidFill>
                <a:sym typeface="Symbol" panose="05050102010706020507" pitchFamily="18" charset="2"/>
              </a:rPr>
              <a:t>QN của chúng tôi: dùng tùy từng TH: mổ kéo dài, chảy máu nhiều, BG to v.v…</a:t>
            </a:r>
          </a:p>
          <a:p>
            <a:pPr eaLnBrk="1" hangingPunct="1">
              <a:lnSpc>
                <a:spcPct val="90000"/>
              </a:lnSpc>
              <a:buNone/>
            </a:pPr>
            <a:r>
              <a:rPr lang="en-US" altLang="en-US" sz="2800">
                <a:solidFill>
                  <a:srgbClr val="FFFF66"/>
                </a:solidFill>
              </a:rPr>
              <a:t>7. </a:t>
            </a:r>
            <a:r>
              <a:rPr lang="vi-VN" altLang="en-US" sz="2800">
                <a:solidFill>
                  <a:srgbClr val="FFFF66"/>
                </a:solidFill>
              </a:rPr>
              <a:t>Ăn</a:t>
            </a:r>
            <a:r>
              <a:rPr lang="en-US" altLang="en-US" sz="2800">
                <a:solidFill>
                  <a:srgbClr val="FFFF66"/>
                </a:solidFill>
              </a:rPr>
              <a:t> uống:</a:t>
            </a:r>
          </a:p>
          <a:p>
            <a:pPr eaLnBrk="1" hangingPunct="1">
              <a:lnSpc>
                <a:spcPct val="90000"/>
              </a:lnSpc>
              <a:buClr>
                <a:srgbClr val="FFFF00"/>
              </a:buClr>
              <a:buSzPct val="80000"/>
              <a:buFont typeface="Wingdings" panose="05000000000000000000" pitchFamily="2" charset="2"/>
              <a:buChar char="F"/>
            </a:pPr>
            <a:r>
              <a:rPr lang="en-US" altLang="en-US" sz="2800">
                <a:solidFill>
                  <a:srgbClr val="FFFFFF"/>
                </a:solidFill>
              </a:rPr>
              <a:t>Aên thức ăn nhẹ, không kiêng cữ</a:t>
            </a:r>
          </a:p>
          <a:p>
            <a:pPr eaLnBrk="1" hangingPunct="1">
              <a:lnSpc>
                <a:spcPct val="90000"/>
              </a:lnSpc>
              <a:buClr>
                <a:srgbClr val="FFFF00"/>
              </a:buClr>
              <a:buSzPct val="80000"/>
              <a:buFont typeface="Wingdings" panose="05000000000000000000" pitchFamily="2" charset="2"/>
              <a:buChar char="F"/>
            </a:pPr>
            <a:r>
              <a:rPr lang="en-US" altLang="en-US" sz="2800">
                <a:solidFill>
                  <a:srgbClr val="FFFFFF"/>
                </a:solidFill>
              </a:rPr>
              <a:t>Nếu mổ gây mê: ăn khi tỉnh hẳn</a:t>
            </a:r>
          </a:p>
          <a:p>
            <a:pPr eaLnBrk="1" hangingPunct="1">
              <a:lnSpc>
                <a:spcPct val="90000"/>
              </a:lnSpc>
              <a:buClr>
                <a:srgbClr val="FFFF00"/>
              </a:buClr>
              <a:buSzPct val="80000"/>
              <a:buFont typeface="Wingdings" panose="05000000000000000000" pitchFamily="2" charset="2"/>
              <a:buChar char="F"/>
            </a:pPr>
            <a:r>
              <a:rPr lang="en-US" altLang="en-US" sz="2800">
                <a:solidFill>
                  <a:srgbClr val="FFFFFF"/>
                </a:solidFill>
              </a:rPr>
              <a:t>Nếu gây tê: ăn sớm ngay sau mổ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1E58B8C3-ABDA-40FD-960C-7DF940DB03F3}"/>
              </a:ext>
            </a:extLst>
          </p:cNvPr>
          <p:cNvSpPr>
            <a:spLocks noGrp="1" noChangeArrowheads="1"/>
          </p:cNvSpPr>
          <p:nvPr>
            <p:ph type="body" idx="1"/>
          </p:nvPr>
        </p:nvSpPr>
        <p:spPr>
          <a:xfrm>
            <a:off x="342900" y="1052736"/>
            <a:ext cx="8458200" cy="5459221"/>
          </a:xfrm>
        </p:spPr>
        <p:txBody>
          <a:bodyPr/>
          <a:lstStyle/>
          <a:p>
            <a:pPr eaLnBrk="1" hangingPunct="1">
              <a:lnSpc>
                <a:spcPct val="150000"/>
              </a:lnSpc>
              <a:spcBef>
                <a:spcPts val="0"/>
              </a:spcBef>
              <a:buClr>
                <a:schemeClr val="tx1"/>
              </a:buClr>
              <a:buFontTx/>
              <a:buNone/>
              <a:defRPr/>
            </a:pPr>
            <a:r>
              <a:rPr lang="en-US" altLang="en-US" sz="2600" b="1" i="1" u="sng">
                <a:solidFill>
                  <a:srgbClr val="FFFF00"/>
                </a:solidFill>
                <a:effectLst>
                  <a:outerShdw blurRad="38100" dist="38100" dir="2700000" algn="tl">
                    <a:srgbClr val="000000"/>
                  </a:outerShdw>
                </a:effectLst>
              </a:rPr>
              <a:t>1. Chảy máu sau mổ:</a:t>
            </a:r>
          </a:p>
          <a:p>
            <a:pPr eaLnBrk="1" hangingPunct="1">
              <a:lnSpc>
                <a:spcPct val="150000"/>
              </a:lnSpc>
              <a:spcBef>
                <a:spcPts val="0"/>
              </a:spcBef>
              <a:buClr>
                <a:srgbClr val="FFFF00"/>
              </a:buClr>
              <a:buSzPct val="100000"/>
              <a:buFont typeface="Arial" panose="020B0604020202020204" pitchFamily="34" charset="0"/>
              <a:buChar char="•"/>
              <a:defRPr/>
            </a:pPr>
            <a:r>
              <a:rPr lang="vi-VN" sz="2000">
                <a:solidFill>
                  <a:srgbClr val="00FF00"/>
                </a:solidFill>
                <a:highlight>
                  <a:srgbClr val="800000"/>
                </a:highlight>
              </a:rPr>
              <a:t>Máu chảy tương đối ít, chảy chậm tuy nhiên nó chèn vào khí quản =&gt;đặt NKQ ko được luôn =&gt;quan trọng phải giải áp đường thở, cắt chỉ vết khâu rồi chèn gạc vô =&gt;đặt NKQ, nếu vẫn ko được thì mở KQ luôn</a:t>
            </a:r>
            <a:endParaRPr lang="vi-VN" altLang="en-US" sz="2000">
              <a:solidFill>
                <a:srgbClr val="00FF00"/>
              </a:solidFill>
              <a:effectLst>
                <a:outerShdw blurRad="38100" dist="38100" dir="2700000" algn="tl">
                  <a:srgbClr val="000000"/>
                </a:outerShdw>
              </a:effectLst>
              <a:highlight>
                <a:srgbClr val="800000"/>
              </a:highlight>
            </a:endParaRPr>
          </a:p>
          <a:p>
            <a:pPr eaLnBrk="1" hangingPunct="1">
              <a:lnSpc>
                <a:spcPct val="150000"/>
              </a:lnSpc>
              <a:spcBef>
                <a:spcPts val="0"/>
              </a:spcBef>
              <a:buClr>
                <a:srgbClr val="FFFF00"/>
              </a:buClr>
              <a:buSzPct val="100000"/>
              <a:buFont typeface="Arial" panose="020B0604020202020204" pitchFamily="34" charset="0"/>
              <a:buChar char="•"/>
              <a:defRPr/>
            </a:pPr>
            <a:r>
              <a:rPr lang="en-US" altLang="en-US" sz="2600">
                <a:solidFill>
                  <a:srgbClr val="FFFFFF"/>
                </a:solidFill>
                <a:effectLst>
                  <a:outerShdw blurRad="38100" dist="38100" dir="2700000" algn="tl">
                    <a:srgbClr val="000000"/>
                  </a:outerShdw>
                </a:effectLst>
              </a:rPr>
              <a:t>Đôi khi nặng nề, tụt HA, cầm máu tốt khi mổ</a:t>
            </a:r>
          </a:p>
          <a:p>
            <a:pPr eaLnBrk="1" hangingPunct="1">
              <a:lnSpc>
                <a:spcPct val="150000"/>
              </a:lnSpc>
              <a:spcBef>
                <a:spcPts val="0"/>
              </a:spcBef>
              <a:buClr>
                <a:srgbClr val="FFFF00"/>
              </a:buClr>
              <a:buSzPct val="100000"/>
              <a:buFont typeface="Arial" panose="020B0604020202020204" pitchFamily="34" charset="0"/>
              <a:buChar char="•"/>
              <a:defRPr/>
            </a:pPr>
            <a:r>
              <a:rPr lang="en-US" altLang="en-US" sz="2600">
                <a:solidFill>
                  <a:srgbClr val="FFFFFF"/>
                </a:solidFill>
                <a:effectLst>
                  <a:outerShdw blurRad="38100" dist="38100" dir="2700000" algn="tl">
                    <a:srgbClr val="000000"/>
                  </a:outerShdw>
                </a:effectLst>
              </a:rPr>
              <a:t>Kết hợp tốt đốt điện và cột chỉ: cột các mạch máu</a:t>
            </a:r>
          </a:p>
          <a:p>
            <a:pPr eaLnBrk="1" hangingPunct="1">
              <a:lnSpc>
                <a:spcPct val="150000"/>
              </a:lnSpc>
              <a:spcBef>
                <a:spcPts val="0"/>
              </a:spcBef>
              <a:buClr>
                <a:srgbClr val="FFFF00"/>
              </a:buClr>
              <a:buSzPct val="100000"/>
              <a:buFont typeface="Arial" panose="020B0604020202020204" pitchFamily="34" charset="0"/>
              <a:buChar char="•"/>
              <a:defRPr/>
            </a:pPr>
            <a:r>
              <a:rPr lang="en-US" altLang="en-US" sz="2600">
                <a:solidFill>
                  <a:srgbClr val="FFFFFF"/>
                </a:solidFill>
                <a:effectLst>
                  <a:outerShdw blurRad="38100" dist="38100" dir="2700000" algn="tl">
                    <a:srgbClr val="000000"/>
                  </a:outerShdw>
                </a:effectLst>
              </a:rPr>
              <a:t>Truyền máu trong khi mổ, hiện nay ít phải dùng</a:t>
            </a:r>
            <a:endParaRPr lang="en-US" altLang="en-US" sz="2600">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50000"/>
              </a:lnSpc>
              <a:spcBef>
                <a:spcPts val="0"/>
              </a:spcBef>
              <a:buClr>
                <a:srgbClr val="FFFF00"/>
              </a:buClr>
              <a:buSzPct val="100000"/>
              <a:buFont typeface="Arial" panose="020B0604020202020204" pitchFamily="34" charset="0"/>
              <a:buChar char="•"/>
              <a:defRPr/>
            </a:pPr>
            <a:r>
              <a:rPr lang="en-US" altLang="en-US" sz="2600" b="1" i="1">
                <a:solidFill>
                  <a:srgbClr val="FFFF00"/>
                </a:solidFill>
                <a:effectLst>
                  <a:outerShdw blurRad="38100" dist="38100" dir="2700000" algn="tl">
                    <a:srgbClr val="000000"/>
                  </a:outerShdw>
                </a:effectLst>
              </a:rPr>
              <a:t>Dùng dung dịch Lugol 5% tr</a:t>
            </a:r>
            <a:r>
              <a:rPr lang="vi-VN" altLang="en-US" sz="2600" b="1" i="1">
                <a:solidFill>
                  <a:srgbClr val="FFFF00"/>
                </a:solidFill>
                <a:effectLst>
                  <a:outerShdw blurRad="38100" dist="38100" dir="2700000" algn="tl">
                    <a:srgbClr val="000000"/>
                  </a:outerShdw>
                </a:effectLst>
              </a:rPr>
              <a:t>ư</a:t>
            </a:r>
            <a:r>
              <a:rPr lang="en-US" altLang="en-US" sz="2600" b="1" i="1">
                <a:solidFill>
                  <a:srgbClr val="FFFF00"/>
                </a:solidFill>
                <a:effectLst>
                  <a:outerShdw blurRad="38100" dist="38100" dir="2700000" algn="tl">
                    <a:srgbClr val="000000"/>
                  </a:outerShdw>
                </a:effectLst>
              </a:rPr>
              <a:t>ớc mổ một tuần</a:t>
            </a:r>
          </a:p>
          <a:p>
            <a:pPr eaLnBrk="1" hangingPunct="1">
              <a:lnSpc>
                <a:spcPct val="150000"/>
              </a:lnSpc>
              <a:spcBef>
                <a:spcPts val="0"/>
              </a:spcBef>
              <a:buClr>
                <a:srgbClr val="FFFF00"/>
              </a:buClr>
              <a:buSzPct val="100000"/>
              <a:buFont typeface="Arial" panose="020B0604020202020204" pitchFamily="34" charset="0"/>
              <a:buChar char="•"/>
              <a:defRPr/>
            </a:pPr>
            <a:r>
              <a:rPr lang="en-US" altLang="en-US" sz="2600">
                <a:solidFill>
                  <a:srgbClr val="FFFFFF"/>
                </a:solidFill>
                <a:effectLst>
                  <a:outerShdw blurRad="38100" dist="38100" dir="2700000" algn="tl">
                    <a:srgbClr val="000000"/>
                  </a:outerShdw>
                </a:effectLst>
                <a:highlight>
                  <a:srgbClr val="800000"/>
                </a:highlight>
              </a:rPr>
              <a:t>Chảy máu sau mổ: phải mở để cầm máu lại</a:t>
            </a:r>
          </a:p>
          <a:p>
            <a:pPr eaLnBrk="1" hangingPunct="1">
              <a:lnSpc>
                <a:spcPct val="150000"/>
              </a:lnSpc>
              <a:spcBef>
                <a:spcPts val="0"/>
              </a:spcBef>
              <a:buClr>
                <a:srgbClr val="FFFF00"/>
              </a:buClr>
              <a:buSzPct val="100000"/>
              <a:buFont typeface="Arial" panose="020B0604020202020204" pitchFamily="34" charset="0"/>
              <a:buChar char="•"/>
              <a:defRPr/>
            </a:pPr>
            <a:r>
              <a:rPr lang="en-US" altLang="en-US" sz="2600">
                <a:solidFill>
                  <a:srgbClr val="FFFFFF"/>
                </a:solidFill>
                <a:effectLst>
                  <a:outerShdw blurRad="38100" dist="38100" dir="2700000" algn="tl">
                    <a:srgbClr val="000000"/>
                  </a:outerShdw>
                </a:effectLst>
              </a:rPr>
              <a:t>Tránh gây chèn ép khí quản, Alpha, corticoides </a:t>
            </a:r>
          </a:p>
        </p:txBody>
      </p:sp>
      <p:sp>
        <p:nvSpPr>
          <p:cNvPr id="29699" name="WordArt 3">
            <a:extLst>
              <a:ext uri="{FF2B5EF4-FFF2-40B4-BE49-F238E27FC236}">
                <a16:creationId xmlns:a16="http://schemas.microsoft.com/office/drawing/2014/main" id="{5D63A188-FCBA-4B9A-9E50-775464DE720D}"/>
              </a:ext>
            </a:extLst>
          </p:cNvPr>
          <p:cNvSpPr>
            <a:spLocks noChangeArrowheads="1" noChangeShapeType="1" noTextEdit="1"/>
          </p:cNvSpPr>
          <p:nvPr/>
        </p:nvSpPr>
        <p:spPr bwMode="auto">
          <a:xfrm>
            <a:off x="1475656" y="14442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BIẾN CHỨNG PHẪU THUẬT</a:t>
            </a:r>
          </a:p>
        </p:txBody>
      </p:sp>
    </p:spTree>
  </p:cSld>
  <p:clrMapOvr>
    <a:masterClrMapping/>
  </p:clrMapOvr>
  <p:transition>
    <p:cover dir="d"/>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4153DD3B-3A0E-44EE-BA42-D38ED9A208E9}"/>
              </a:ext>
            </a:extLst>
          </p:cNvPr>
          <p:cNvSpPr>
            <a:spLocks noGrp="1" noChangeArrowheads="1"/>
          </p:cNvSpPr>
          <p:nvPr>
            <p:ph type="body" idx="1"/>
          </p:nvPr>
        </p:nvSpPr>
        <p:spPr>
          <a:xfrm>
            <a:off x="251520" y="741277"/>
            <a:ext cx="8568952" cy="6028522"/>
          </a:xfrm>
        </p:spPr>
        <p:txBody>
          <a:bodyPr/>
          <a:lstStyle/>
          <a:p>
            <a:pPr eaLnBrk="1" hangingPunct="1">
              <a:lnSpc>
                <a:spcPct val="130000"/>
              </a:lnSpc>
              <a:spcBef>
                <a:spcPts val="0"/>
              </a:spcBef>
              <a:buClr>
                <a:schemeClr val="tx1"/>
              </a:buClr>
              <a:buFontTx/>
              <a:buNone/>
              <a:defRPr/>
            </a:pPr>
            <a:r>
              <a:rPr lang="en-US" altLang="en-US" sz="2600" b="1" i="1" u="sng">
                <a:solidFill>
                  <a:srgbClr val="FFFF00"/>
                </a:solidFill>
                <a:effectLst>
                  <a:outerShdw blurRad="38100" dist="38100" dir="2700000" algn="tl">
                    <a:srgbClr val="000000"/>
                  </a:outerShdw>
                </a:effectLst>
              </a:rPr>
              <a:t>2. Khàn tiếng hay mất tiếng:</a:t>
            </a:r>
          </a:p>
          <a:p>
            <a:pPr eaLnBrk="1" hangingPunct="1">
              <a:lnSpc>
                <a:spcPct val="130000"/>
              </a:lnSpc>
              <a:spcBef>
                <a:spcPts val="0"/>
              </a:spcBef>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highlight>
                  <a:srgbClr val="800000"/>
                </a:highlight>
              </a:rPr>
              <a:t>Khàn tiếng do liệt TK quặt ng</a:t>
            </a:r>
            <a:r>
              <a:rPr lang="vi-VN" altLang="en-US" sz="2600">
                <a:solidFill>
                  <a:srgbClr val="FFFFFF"/>
                </a:solidFill>
                <a:effectLst>
                  <a:outerShdw blurRad="38100" dist="38100" dir="2700000" algn="tl">
                    <a:srgbClr val="000000"/>
                  </a:outerShdw>
                </a:effectLst>
                <a:highlight>
                  <a:srgbClr val="800000"/>
                </a:highlight>
              </a:rPr>
              <a:t>ư</a:t>
            </a:r>
            <a:r>
              <a:rPr lang="en-US" altLang="en-US" sz="2600">
                <a:solidFill>
                  <a:srgbClr val="FFFFFF"/>
                </a:solidFill>
                <a:effectLst>
                  <a:outerShdw blurRad="38100" dist="38100" dir="2700000" algn="tl">
                    <a:srgbClr val="000000"/>
                  </a:outerShdw>
                </a:effectLst>
                <a:highlight>
                  <a:srgbClr val="800000"/>
                </a:highlight>
              </a:rPr>
              <a:t>ợc</a:t>
            </a:r>
            <a:r>
              <a:rPr lang="vi-VN" altLang="en-US" sz="2600">
                <a:solidFill>
                  <a:srgbClr val="FFFFFF"/>
                </a:solidFill>
                <a:effectLst>
                  <a:outerShdw blurRad="38100" dist="38100" dir="2700000" algn="tl">
                    <a:srgbClr val="000000"/>
                  </a:outerShdw>
                </a:effectLst>
              </a:rPr>
              <a:t> </a:t>
            </a:r>
            <a:r>
              <a:rPr lang="vi-VN" sz="2000">
                <a:solidFill>
                  <a:srgbClr val="00FF00"/>
                </a:solidFill>
              </a:rPr>
              <a:t>1 bên, lưu ý 6-12mo thì dây bên kia bù trừ lại nên nói bình thường =&gt;nếu bn phải mổ lại thì phải chờ đi nội soi xem có tổn thương dây nào ko để lưu ý chứ nếu giờ vô tt nốt bên còn lại là xong. Nếu bị 2 bên thì mất tiếng, chú ý nếu bị 2 bên bn dễ sặc đàm (liệt hở) hoặc bít dường thở (liệt khép) =&gt;cho qua TMH để tạo hình lại</a:t>
            </a:r>
            <a:endParaRPr lang="en-US" altLang="en-US" sz="2000">
              <a:solidFill>
                <a:srgbClr val="00FF00"/>
              </a:solidFill>
              <a:effectLst>
                <a:outerShdw blurRad="38100" dist="38100" dir="2700000" algn="tl">
                  <a:srgbClr val="000000"/>
                </a:outerShdw>
              </a:effectLst>
            </a:endParaRPr>
          </a:p>
          <a:p>
            <a:pPr eaLnBrk="1" hangingPunct="1">
              <a:lnSpc>
                <a:spcPct val="130000"/>
              </a:lnSpc>
              <a:spcBef>
                <a:spcPts val="0"/>
              </a:spcBef>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highlight>
                  <a:srgbClr val="800080"/>
                </a:highlight>
              </a:rPr>
              <a:t>Không sử dụng máy đốt khi cầm máu hai cực TG</a:t>
            </a:r>
          </a:p>
          <a:p>
            <a:pPr eaLnBrk="1" hangingPunct="1">
              <a:lnSpc>
                <a:spcPct val="130000"/>
              </a:lnSpc>
              <a:spcBef>
                <a:spcPts val="0"/>
              </a:spcBef>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Bộc lộ TK quặt ng</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ợc trong khi </a:t>
            </a:r>
            <a:r>
              <a:rPr lang="vi-VN" altLang="en-US" sz="2600">
                <a:solidFill>
                  <a:srgbClr val="FFFFFF"/>
                </a:solidFill>
                <a:effectLst>
                  <a:outerShdw blurRad="38100" dist="38100" dir="2700000" algn="tl">
                    <a:srgbClr val="000000"/>
                  </a:outerShdw>
                </a:effectLst>
              </a:rPr>
              <a:t>mổ. </a:t>
            </a:r>
            <a:endParaRPr lang="en-US" altLang="en-US" sz="2600">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30000"/>
              </a:lnSpc>
              <a:spcBef>
                <a:spcPts val="0"/>
              </a:spcBef>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Giải phẫu định khu, đi sát bao BG</a:t>
            </a:r>
          </a:p>
          <a:p>
            <a:pPr eaLnBrk="1" hangingPunct="1">
              <a:lnSpc>
                <a:spcPct val="130000"/>
              </a:lnSpc>
              <a:spcBef>
                <a:spcPts val="0"/>
              </a:spcBef>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Treo thanh quản để tránh khó thở</a:t>
            </a:r>
          </a:p>
          <a:p>
            <a:pPr eaLnBrk="1" hangingPunct="1">
              <a:lnSpc>
                <a:spcPct val="130000"/>
              </a:lnSpc>
              <a:spcBef>
                <a:spcPts val="0"/>
              </a:spcBef>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Phù nề mô TG, chèn ép dây TK, </a:t>
            </a:r>
            <a:r>
              <a:rPr lang="el-GR" altLang="en-US" sz="2600">
                <a:solidFill>
                  <a:srgbClr val="FFFFFF"/>
                </a:solidFill>
                <a:effectLst>
                  <a:outerShdw blurRad="38100" dist="38100" dir="2700000" algn="tl">
                    <a:srgbClr val="000000"/>
                  </a:outerShdw>
                </a:effectLst>
                <a:highlight>
                  <a:srgbClr val="800000"/>
                </a:highlight>
              </a:rPr>
              <a:t>α</a:t>
            </a:r>
            <a:r>
              <a:rPr lang="vi-VN" altLang="en-US" sz="2600">
                <a:solidFill>
                  <a:srgbClr val="FFFFFF"/>
                </a:solidFill>
                <a:effectLst>
                  <a:outerShdw blurRad="38100" dist="38100" dir="2700000" algn="tl">
                    <a:srgbClr val="000000"/>
                  </a:outerShdw>
                </a:effectLst>
                <a:highlight>
                  <a:srgbClr val="800000"/>
                </a:highlight>
              </a:rPr>
              <a:t>-</a:t>
            </a:r>
            <a:r>
              <a:rPr lang="en-US" altLang="en-US" sz="2600">
                <a:solidFill>
                  <a:srgbClr val="FFFFFF"/>
                </a:solidFill>
                <a:effectLst>
                  <a:outerShdw blurRad="38100" dist="38100" dir="2700000" algn="tl">
                    <a:srgbClr val="000000"/>
                  </a:outerShdw>
                </a:effectLst>
                <a:highlight>
                  <a:srgbClr val="800000"/>
                </a:highlight>
              </a:rPr>
              <a:t>chymotrypsin, c</a:t>
            </a:r>
            <a:r>
              <a:rPr lang="vi-VN" altLang="en-US" sz="2600">
                <a:solidFill>
                  <a:srgbClr val="FFFFFF"/>
                </a:solidFill>
                <a:effectLst>
                  <a:outerShdw blurRad="38100" dist="38100" dir="2700000" algn="tl">
                    <a:srgbClr val="000000"/>
                  </a:outerShdw>
                </a:effectLst>
                <a:highlight>
                  <a:srgbClr val="800000"/>
                </a:highlight>
              </a:rPr>
              <a:t>orticoides, NSAIDs, … mở khí quản</a:t>
            </a:r>
            <a:endParaRPr lang="en-US" altLang="en-US" sz="2600">
              <a:solidFill>
                <a:srgbClr val="FFFFFF"/>
              </a:solidFill>
              <a:effectLst>
                <a:outerShdw blurRad="38100" dist="38100" dir="2700000" algn="tl">
                  <a:srgbClr val="000000"/>
                </a:outerShdw>
              </a:effectLst>
              <a:highlight>
                <a:srgbClr val="800000"/>
              </a:highlight>
            </a:endParaRPr>
          </a:p>
        </p:txBody>
      </p:sp>
      <p:sp>
        <p:nvSpPr>
          <p:cNvPr id="30723" name="WordArt 3">
            <a:extLst>
              <a:ext uri="{FF2B5EF4-FFF2-40B4-BE49-F238E27FC236}">
                <a16:creationId xmlns:a16="http://schemas.microsoft.com/office/drawing/2014/main" id="{349325ED-8722-4D75-A1FA-FEE6201A6CB4}"/>
              </a:ext>
            </a:extLst>
          </p:cNvPr>
          <p:cNvSpPr>
            <a:spLocks noChangeArrowheads="1" noChangeShapeType="1" noTextEdit="1"/>
          </p:cNvSpPr>
          <p:nvPr/>
        </p:nvSpPr>
        <p:spPr bwMode="auto">
          <a:xfrm>
            <a:off x="1547664" y="88202"/>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BIẾN CHỨNG PHẪU THUẬT</a:t>
            </a:r>
          </a:p>
        </p:txBody>
      </p:sp>
    </p:spTree>
  </p:cSld>
  <p:clrMapOvr>
    <a:masterClrMapping/>
  </p:clrMapOvr>
  <p:transition>
    <p:cover dir="d"/>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9CEF826-AAAF-441F-9472-C2FBB44337DB}"/>
              </a:ext>
            </a:extLst>
          </p:cNvPr>
          <p:cNvSpPr>
            <a:spLocks noGrp="1" noChangeArrowheads="1"/>
          </p:cNvSpPr>
          <p:nvPr>
            <p:ph type="body" idx="1"/>
          </p:nvPr>
        </p:nvSpPr>
        <p:spPr>
          <a:xfrm>
            <a:off x="143508" y="923202"/>
            <a:ext cx="8856984" cy="5719314"/>
          </a:xfrm>
        </p:spPr>
        <p:txBody>
          <a:bodyPr/>
          <a:lstStyle/>
          <a:p>
            <a:pPr eaLnBrk="1" hangingPunct="1">
              <a:lnSpc>
                <a:spcPct val="130000"/>
              </a:lnSpc>
              <a:spcBef>
                <a:spcPts val="0"/>
              </a:spcBef>
              <a:buClr>
                <a:schemeClr val="tx1"/>
              </a:buClr>
              <a:buFontTx/>
              <a:buNone/>
              <a:defRPr/>
            </a:pPr>
            <a:r>
              <a:rPr lang="en-US" altLang="en-US" sz="2600" b="1" i="1" u="sng">
                <a:solidFill>
                  <a:srgbClr val="FFFF00"/>
                </a:solidFill>
                <a:effectLst>
                  <a:outerShdw blurRad="38100" dist="38100" dir="2700000" algn="tl">
                    <a:srgbClr val="000000"/>
                  </a:outerShdw>
                </a:effectLst>
              </a:rPr>
              <a:t>3. Hạ Calci huyết:</a:t>
            </a:r>
          </a:p>
          <a:p>
            <a:pPr eaLnBrk="1" hangingPunct="1">
              <a:lnSpc>
                <a:spcPct val="130000"/>
              </a:lnSpc>
              <a:spcBef>
                <a:spcPts val="0"/>
              </a:spcBef>
              <a:buClr>
                <a:srgbClr val="FFFF00"/>
              </a:buClr>
              <a:buFont typeface="Wingdings" panose="05000000000000000000" pitchFamily="2" charset="2"/>
              <a:buChar char="v"/>
              <a:defRPr/>
            </a:pPr>
            <a:r>
              <a:rPr lang="en-US" altLang="en-US" sz="2800">
                <a:solidFill>
                  <a:srgbClr val="FFFFFF"/>
                </a:solidFill>
                <a:effectLst>
                  <a:outerShdw blurRad="38100" dist="38100" dir="2700000" algn="tl">
                    <a:srgbClr val="000000"/>
                  </a:outerShdw>
                </a:effectLst>
              </a:rPr>
              <a:t>Tổn th</a:t>
            </a:r>
            <a:r>
              <a:rPr lang="vi-VN" altLang="en-US" sz="2800">
                <a:solidFill>
                  <a:srgbClr val="FFFFFF"/>
                </a:solidFill>
                <a:effectLst>
                  <a:outerShdw blurRad="38100" dist="38100" dir="2700000" algn="tl">
                    <a:srgbClr val="000000"/>
                  </a:outerShdw>
                </a:effectLst>
              </a:rPr>
              <a:t>ươ</a:t>
            </a:r>
            <a:r>
              <a:rPr lang="en-US" altLang="en-US" sz="2800">
                <a:solidFill>
                  <a:srgbClr val="FFFFFF"/>
                </a:solidFill>
                <a:effectLst>
                  <a:outerShdw blurRad="38100" dist="38100" dir="2700000" algn="tl">
                    <a:srgbClr val="000000"/>
                  </a:outerShdw>
                </a:effectLst>
              </a:rPr>
              <a:t>ng tuyến cận giáp</a:t>
            </a:r>
          </a:p>
          <a:p>
            <a:pPr eaLnBrk="1" hangingPunct="1">
              <a:lnSpc>
                <a:spcPct val="130000"/>
              </a:lnSpc>
              <a:spcBef>
                <a:spcPts val="0"/>
              </a:spcBef>
              <a:buClr>
                <a:srgbClr val="FFFF00"/>
              </a:buClr>
              <a:buFont typeface="Wingdings" panose="05000000000000000000" pitchFamily="2" charset="2"/>
              <a:buChar char="v"/>
              <a:defRPr/>
            </a:pPr>
            <a:r>
              <a:rPr lang="en-US" altLang="en-US" sz="2800">
                <a:solidFill>
                  <a:srgbClr val="FFFFFF"/>
                </a:solidFill>
                <a:effectLst>
                  <a:outerShdw blurRad="38100" dist="38100" dir="2700000" algn="tl">
                    <a:srgbClr val="000000"/>
                  </a:outerShdw>
                </a:effectLst>
              </a:rPr>
              <a:t>Thiếu máu nuôi tuyến CG </a:t>
            </a:r>
          </a:p>
          <a:p>
            <a:pPr eaLnBrk="1" hangingPunct="1">
              <a:lnSpc>
                <a:spcPct val="130000"/>
              </a:lnSpc>
              <a:spcBef>
                <a:spcPts val="0"/>
              </a:spcBef>
              <a:buClr>
                <a:srgbClr val="FFFF00"/>
              </a:buClr>
              <a:buFont typeface="Wingdings" panose="05000000000000000000" pitchFamily="2" charset="2"/>
              <a:buChar char="v"/>
              <a:defRPr/>
            </a:pPr>
            <a:r>
              <a:rPr lang="en-US" altLang="en-US" sz="2800">
                <a:solidFill>
                  <a:srgbClr val="FFFFFF"/>
                </a:solidFill>
                <a:effectLst>
                  <a:outerShdw blurRad="38100" dist="38100" dir="2700000" algn="tl">
                    <a:srgbClr val="000000"/>
                  </a:outerShdw>
                </a:effectLst>
              </a:rPr>
              <a:t>Không cột đm giáp d</a:t>
            </a:r>
            <a:r>
              <a:rPr lang="vi-VN" altLang="en-US" sz="2800">
                <a:solidFill>
                  <a:srgbClr val="FFFFFF"/>
                </a:solidFill>
                <a:effectLst>
                  <a:outerShdw blurRad="38100" dist="38100" dir="2700000" algn="tl">
                    <a:srgbClr val="000000"/>
                  </a:outerShdw>
                </a:effectLst>
              </a:rPr>
              <a:t>ư</a:t>
            </a:r>
            <a:r>
              <a:rPr lang="en-US" altLang="en-US" sz="2800">
                <a:solidFill>
                  <a:srgbClr val="FFFFFF"/>
                </a:solidFill>
                <a:effectLst>
                  <a:outerShdw blurRad="38100" dist="38100" dir="2700000" algn="tl">
                    <a:srgbClr val="000000"/>
                  </a:outerShdw>
                </a:effectLst>
              </a:rPr>
              <a:t>ới tại gốc</a:t>
            </a:r>
            <a:endParaRPr lang="en-US" altLang="en-US" sz="2800">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30000"/>
              </a:lnSpc>
              <a:spcBef>
                <a:spcPts val="0"/>
              </a:spcBef>
              <a:buClr>
                <a:srgbClr val="FFFF00"/>
              </a:buClr>
              <a:buFont typeface="Wingdings" panose="05000000000000000000" pitchFamily="2" charset="2"/>
              <a:buChar char="v"/>
              <a:defRPr/>
            </a:pPr>
            <a:r>
              <a:rPr lang="en-US" altLang="en-US" sz="2800">
                <a:solidFill>
                  <a:srgbClr val="FFFFFF"/>
                </a:solidFill>
                <a:effectLst>
                  <a:outerShdw blurRad="38100" dist="38100" dir="2700000" algn="tl">
                    <a:srgbClr val="000000"/>
                  </a:outerShdw>
                </a:effectLst>
              </a:rPr>
              <a:t>Triệu chứng bàn tay co quắp</a:t>
            </a:r>
          </a:p>
          <a:p>
            <a:pPr eaLnBrk="1" hangingPunct="1">
              <a:lnSpc>
                <a:spcPct val="130000"/>
              </a:lnSpc>
              <a:spcBef>
                <a:spcPts val="0"/>
              </a:spcBef>
              <a:buClr>
                <a:srgbClr val="FFFF00"/>
              </a:buClr>
              <a:buFont typeface="Wingdings" panose="05000000000000000000" pitchFamily="2" charset="2"/>
              <a:buChar char="v"/>
              <a:defRPr/>
            </a:pPr>
            <a:r>
              <a:rPr lang="en-US" altLang="en-US" sz="2800">
                <a:solidFill>
                  <a:srgbClr val="FFFFFF"/>
                </a:solidFill>
                <a:effectLst>
                  <a:outerShdw blurRad="38100" dist="38100" dir="2700000" algn="tl">
                    <a:srgbClr val="000000"/>
                  </a:outerShdw>
                </a:effectLst>
              </a:rPr>
              <a:t>Tiêm</a:t>
            </a:r>
            <a:r>
              <a:rPr lang="vi-VN" altLang="en-US" sz="2800">
                <a:solidFill>
                  <a:srgbClr val="FFFFFF"/>
                </a:solidFill>
                <a:effectLst>
                  <a:outerShdw blurRad="38100" dist="38100" dir="2700000" algn="tl">
                    <a:srgbClr val="000000"/>
                  </a:outerShdw>
                </a:effectLst>
              </a:rPr>
              <a:t> </a:t>
            </a:r>
            <a:r>
              <a:rPr lang="en-US" altLang="en-US" sz="2800">
                <a:solidFill>
                  <a:srgbClr val="FFFFFF"/>
                </a:solidFill>
                <a:effectLst>
                  <a:outerShdw blurRad="38100" dist="38100" dir="2700000" algn="tl">
                    <a:srgbClr val="000000"/>
                  </a:outerShdw>
                </a:effectLst>
              </a:rPr>
              <a:t>Calci </a:t>
            </a:r>
            <a:r>
              <a:rPr lang="vi-VN" altLang="en-US" sz="2800">
                <a:solidFill>
                  <a:srgbClr val="FFFFFF"/>
                </a:solidFill>
                <a:effectLst>
                  <a:outerShdw blurRad="38100" dist="38100" dir="2700000" algn="tl">
                    <a:srgbClr val="000000"/>
                  </a:outerShdw>
                </a:effectLst>
              </a:rPr>
              <a:t>→</a:t>
            </a:r>
            <a:r>
              <a:rPr lang="en-US" altLang="en-US" sz="2800">
                <a:solidFill>
                  <a:srgbClr val="FFFFFF"/>
                </a:solidFill>
                <a:effectLst>
                  <a:outerShdw blurRad="38100" dist="38100" dir="2700000" algn="tl">
                    <a:srgbClr val="000000"/>
                  </a:outerShdw>
                </a:effectLst>
              </a:rPr>
              <a:t>Uống</a:t>
            </a:r>
            <a:r>
              <a:rPr lang="vi-VN" altLang="en-US" sz="2800">
                <a:solidFill>
                  <a:srgbClr val="FFFFFF"/>
                </a:solidFill>
                <a:effectLst>
                  <a:outerShdw blurRad="38100" dist="38100" dir="2700000" algn="tl">
                    <a:srgbClr val="000000"/>
                  </a:outerShdw>
                </a:effectLst>
              </a:rPr>
              <a:t> calci ở GĐ sau</a:t>
            </a:r>
            <a:r>
              <a:rPr lang="en-US" altLang="en-US" sz="2800">
                <a:solidFill>
                  <a:srgbClr val="FFFFFF"/>
                </a:solidFill>
                <a:effectLst>
                  <a:outerShdw blurRad="38100" dist="38100" dir="2700000" algn="tl">
                    <a:srgbClr val="000000"/>
                  </a:outerShdw>
                </a:effectLst>
              </a:rPr>
              <a:t>, hormone cận giáp</a:t>
            </a:r>
            <a:endParaRPr lang="vi-VN" altLang="en-US" sz="2800">
              <a:solidFill>
                <a:srgbClr val="FFFFFF"/>
              </a:solidFill>
              <a:effectLst>
                <a:outerShdw blurRad="38100" dist="38100" dir="2700000" algn="tl">
                  <a:srgbClr val="000000"/>
                </a:outerShdw>
              </a:effectLst>
            </a:endParaRPr>
          </a:p>
          <a:p>
            <a:pPr eaLnBrk="1" hangingPunct="1">
              <a:lnSpc>
                <a:spcPct val="130000"/>
              </a:lnSpc>
              <a:spcBef>
                <a:spcPts val="0"/>
              </a:spcBef>
              <a:buClr>
                <a:srgbClr val="FFFF00"/>
              </a:buClr>
              <a:buFont typeface="Wingdings" panose="05000000000000000000" pitchFamily="2" charset="2"/>
              <a:buChar char="v"/>
              <a:defRPr/>
            </a:pPr>
            <a:r>
              <a:rPr lang="vi-VN" altLang="en-US" sz="2800">
                <a:solidFill>
                  <a:srgbClr val="FFFFFF"/>
                </a:solidFill>
                <a:effectLst>
                  <a:outerShdw blurRad="38100" dist="38100" dir="2700000" algn="tl">
                    <a:srgbClr val="000000"/>
                  </a:outerShdw>
                </a:effectLst>
              </a:rPr>
              <a:t>Công tác tâm lý</a:t>
            </a:r>
            <a:endParaRPr lang="en-US" altLang="en-US" sz="2800">
              <a:solidFill>
                <a:srgbClr val="FFFFFF"/>
              </a:solidFill>
              <a:effectLst>
                <a:outerShdw blurRad="38100" dist="38100" dir="2700000" algn="tl">
                  <a:srgbClr val="000000"/>
                </a:outerShdw>
              </a:effectLst>
            </a:endParaRPr>
          </a:p>
          <a:p>
            <a:pPr eaLnBrk="1" hangingPunct="1">
              <a:lnSpc>
                <a:spcPct val="130000"/>
              </a:lnSpc>
              <a:spcBef>
                <a:spcPts val="0"/>
              </a:spcBef>
              <a:buClr>
                <a:srgbClr val="FFFF00"/>
              </a:buClr>
              <a:buFont typeface="Wingdings" panose="05000000000000000000" pitchFamily="2" charset="2"/>
              <a:buChar char="v"/>
              <a:defRPr/>
            </a:pPr>
            <a:r>
              <a:rPr lang="en-US" altLang="en-US" sz="2800">
                <a:solidFill>
                  <a:srgbClr val="FFFFFF"/>
                </a:solidFill>
                <a:effectLst>
                  <a:outerShdw blurRad="38100" dist="38100" dir="2700000" algn="tl">
                    <a:srgbClr val="000000"/>
                  </a:outerShdw>
                </a:effectLst>
              </a:rPr>
              <a:t>Ghép tuyến cận giáp </a:t>
            </a:r>
            <a:r>
              <a:rPr lang="en-US" altLang="en-US" sz="2800">
                <a:solidFill>
                  <a:srgbClr val="FFFFFF"/>
                </a:solidFill>
                <a:effectLst>
                  <a:outerShdw blurRad="38100" dist="38100" dir="2700000" algn="tl">
                    <a:srgbClr val="000000"/>
                  </a:outerShdw>
                </a:effectLst>
                <a:sym typeface="Symbol" panose="05050102010706020507" pitchFamily="18" charset="2"/>
              </a:rPr>
              <a:t>kết quả hạn chế</a:t>
            </a:r>
            <a:r>
              <a:rPr lang="vi-VN" altLang="en-US" sz="2800">
                <a:solidFill>
                  <a:srgbClr val="FFFFFF"/>
                </a:solidFill>
                <a:effectLst>
                  <a:outerShdw blurRad="38100" dist="38100" dir="2700000" algn="tl">
                    <a:srgbClr val="000000"/>
                  </a:outerShdw>
                </a:effectLst>
                <a:sym typeface="Symbol" panose="05050102010706020507" pitchFamily="18" charset="2"/>
              </a:rPr>
              <a:t> </a:t>
            </a:r>
            <a:r>
              <a:rPr lang="vi-VN" altLang="en-US" sz="2000">
                <a:solidFill>
                  <a:srgbClr val="00FF00"/>
                </a:solidFill>
                <a:effectLst>
                  <a:outerShdw blurRad="38100" dist="38100" dir="2700000" algn="tl">
                    <a:srgbClr val="000000"/>
                  </a:outerShdw>
                </a:effectLst>
                <a:sym typeface="Symbol" panose="05050102010706020507" pitchFamily="18" charset="2"/>
              </a:rPr>
              <a:t>(</a:t>
            </a:r>
            <a:r>
              <a:rPr lang="vi-VN" sz="2000">
                <a:solidFill>
                  <a:srgbClr val="00FF00"/>
                </a:solidFill>
              </a:rPr>
              <a:t>Tuyến cận giáp nuôi = thẩm thấu =&gt;textbook kêu là cứ lấy mấy mô mỡ giống tuyến cận giáp quăng vô đó nó sẽ phát triển lại, nói vậy chứ chả chứng minh được vì 4 tuyến cận giáp ai biết phục hồi do mấy mô mình quăng vô hay là mấy chỗ kia ko sao)</a:t>
            </a:r>
            <a:endParaRPr lang="en-US" altLang="en-US" sz="2600">
              <a:solidFill>
                <a:srgbClr val="00FF00"/>
              </a:solidFill>
              <a:effectLst>
                <a:outerShdw blurRad="38100" dist="38100" dir="2700000" algn="tl">
                  <a:srgbClr val="000000"/>
                </a:outerShdw>
              </a:effectLst>
            </a:endParaRPr>
          </a:p>
        </p:txBody>
      </p:sp>
      <p:sp>
        <p:nvSpPr>
          <p:cNvPr id="31747" name="WordArt 3">
            <a:extLst>
              <a:ext uri="{FF2B5EF4-FFF2-40B4-BE49-F238E27FC236}">
                <a16:creationId xmlns:a16="http://schemas.microsoft.com/office/drawing/2014/main" id="{9A335FF7-9F52-4529-B37D-6BCA783243D8}"/>
              </a:ext>
            </a:extLst>
          </p:cNvPr>
          <p:cNvSpPr>
            <a:spLocks noChangeArrowheads="1" noChangeShapeType="1" noTextEdit="1"/>
          </p:cNvSpPr>
          <p:nvPr/>
        </p:nvSpPr>
        <p:spPr bwMode="auto">
          <a:xfrm>
            <a:off x="1716596" y="226443"/>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BIẾN CHỨNG PHẪU THUẬT</a:t>
            </a:r>
          </a:p>
        </p:txBody>
      </p:sp>
    </p:spTree>
  </p:cSld>
  <p:clrMapOvr>
    <a:masterClrMapping/>
  </p:clrMapOvr>
  <p:transition>
    <p:cover dir="d"/>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EF427A65-888B-4749-AC68-D5341E823758}"/>
              </a:ext>
            </a:extLst>
          </p:cNvPr>
          <p:cNvSpPr>
            <a:spLocks noGrp="1" noChangeArrowheads="1"/>
          </p:cNvSpPr>
          <p:nvPr>
            <p:ph type="body" idx="1"/>
          </p:nvPr>
        </p:nvSpPr>
        <p:spPr>
          <a:xfrm>
            <a:off x="89756" y="1178903"/>
            <a:ext cx="8964488" cy="5373960"/>
          </a:xfrm>
        </p:spPr>
        <p:txBody>
          <a:bodyPr/>
          <a:lstStyle/>
          <a:p>
            <a:pPr eaLnBrk="1" hangingPunct="1">
              <a:lnSpc>
                <a:spcPct val="150000"/>
              </a:lnSpc>
              <a:buClr>
                <a:schemeClr val="tx1"/>
              </a:buClr>
              <a:buFontTx/>
              <a:buNone/>
              <a:defRPr/>
            </a:pPr>
            <a:r>
              <a:rPr lang="en-US" altLang="en-US" sz="2600" b="1" i="1" u="sng">
                <a:solidFill>
                  <a:srgbClr val="FFFF00"/>
                </a:solidFill>
                <a:effectLst>
                  <a:outerShdw blurRad="38100" dist="38100" dir="2700000" algn="tl">
                    <a:srgbClr val="000000"/>
                  </a:outerShdw>
                </a:effectLst>
              </a:rPr>
              <a:t>4. Xẹp khí quản sau mổ:</a:t>
            </a:r>
          </a:p>
          <a:p>
            <a:pPr eaLnBrk="1" hangingPunct="1">
              <a:lnSpc>
                <a:spcPct val="150000"/>
              </a:lnSpc>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B</a:t>
            </a:r>
            <a:r>
              <a:rPr lang="vi-VN" altLang="en-US" sz="2600">
                <a:solidFill>
                  <a:srgbClr val="FFFFFF"/>
                </a:solidFill>
                <a:effectLst>
                  <a:outerShdw blurRad="38100" dist="38100" dir="2700000" algn="tl">
                    <a:srgbClr val="000000"/>
                  </a:outerShdw>
                </a:effectLst>
              </a:rPr>
              <a:t>ư</a:t>
            </a:r>
            <a:r>
              <a:rPr lang="en-US" altLang="en-US" sz="2600">
                <a:solidFill>
                  <a:srgbClr val="FFFFFF"/>
                </a:solidFill>
                <a:effectLst>
                  <a:outerShdw blurRad="38100" dist="38100" dir="2700000" algn="tl">
                    <a:srgbClr val="000000"/>
                  </a:outerShdw>
                </a:effectLst>
              </a:rPr>
              <a:t>ớu giáp quá lớn, chèn ép KQ thời gian dài</a:t>
            </a:r>
            <a:endParaRPr lang="vi-VN" altLang="en-US" sz="2600">
              <a:solidFill>
                <a:srgbClr val="FFFFFF"/>
              </a:solidFill>
              <a:effectLst>
                <a:outerShdw blurRad="38100" dist="38100" dir="2700000" algn="tl">
                  <a:srgbClr val="000000"/>
                </a:outerShdw>
              </a:effectLst>
            </a:endParaRPr>
          </a:p>
          <a:p>
            <a:pPr eaLnBrk="1" hangingPunct="1">
              <a:lnSpc>
                <a:spcPct val="150000"/>
              </a:lnSpc>
              <a:buClr>
                <a:srgbClr val="FFFF00"/>
              </a:buClr>
              <a:buFont typeface="Wingdings" panose="05000000000000000000" pitchFamily="2" charset="2"/>
              <a:buChar char="q"/>
              <a:defRPr/>
            </a:pPr>
            <a:r>
              <a:rPr lang="vi-VN" sz="2000">
                <a:solidFill>
                  <a:srgbClr val="00FF00"/>
                </a:solidFill>
                <a:highlight>
                  <a:srgbClr val="800000"/>
                </a:highlight>
              </a:rPr>
              <a:t>Do bướu giáp to thì làm chèn KQ lâu ngày =&gt;KQ dựa lên bướu luôn =&gt;khi bỏ tuyến giáp thì KQ yếu nên dễ xẹp =&gt;phải tiến đoán trước rồi khâu treo KQ vô cơ hoặc lưu NKQ lâu hơn; nếu bị sau mổ thì phải mở KQ</a:t>
            </a:r>
            <a:endParaRPr lang="en-US" altLang="en-US" sz="2000">
              <a:solidFill>
                <a:srgbClr val="00FF00"/>
              </a:solidFill>
              <a:effectLst>
                <a:outerShdw blurRad="38100" dist="38100" dir="2700000" algn="tl">
                  <a:srgbClr val="000000"/>
                </a:outerShdw>
              </a:effectLst>
              <a:highlight>
                <a:srgbClr val="800000"/>
              </a:highlight>
            </a:endParaRPr>
          </a:p>
          <a:p>
            <a:pPr eaLnBrk="1" hangingPunct="1">
              <a:lnSpc>
                <a:spcPct val="150000"/>
              </a:lnSpc>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Sụn KQ mềm ra, xẹp lại sau khi rút bỏ ống NKQ </a:t>
            </a:r>
          </a:p>
          <a:p>
            <a:pPr eaLnBrk="1" hangingPunct="1">
              <a:lnSpc>
                <a:spcPct val="150000"/>
              </a:lnSpc>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Mở khí quản sau mổ</a:t>
            </a:r>
            <a:endParaRPr lang="en-US" altLang="en-US" sz="2600">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50000"/>
              </a:lnSpc>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Treo khí quản</a:t>
            </a:r>
          </a:p>
          <a:p>
            <a:pPr eaLnBrk="1" hangingPunct="1">
              <a:lnSpc>
                <a:spcPct val="150000"/>
              </a:lnSpc>
              <a:buClr>
                <a:srgbClr val="FFFF00"/>
              </a:buClr>
              <a:buFont typeface="Wingdings" panose="05000000000000000000" pitchFamily="2" charset="2"/>
              <a:buChar char="q"/>
              <a:defRPr/>
            </a:pPr>
            <a:r>
              <a:rPr lang="en-US" altLang="en-US" sz="2600">
                <a:solidFill>
                  <a:srgbClr val="FFFFFF"/>
                </a:solidFill>
                <a:effectLst>
                  <a:outerShdw blurRad="38100" dist="38100" dir="2700000" algn="tl">
                    <a:srgbClr val="000000"/>
                  </a:outerShdw>
                </a:effectLst>
              </a:rPr>
              <a:t>Để ống NKQ lâu ngày sau mổ, dễ nhiễm trùng, </a:t>
            </a:r>
            <a:r>
              <a:rPr lang="vi-VN" altLang="en-US" sz="2600">
                <a:solidFill>
                  <a:srgbClr val="FFFFFF"/>
                </a:solidFill>
                <a:effectLst>
                  <a:outerShdw blurRad="38100" dist="38100" dir="2700000" algn="tl">
                    <a:srgbClr val="000000"/>
                  </a:outerShdw>
                </a:effectLst>
              </a:rPr>
              <a:t>VP </a:t>
            </a:r>
            <a:r>
              <a:rPr lang="en-US" altLang="en-US" sz="2600">
                <a:solidFill>
                  <a:srgbClr val="FFFFFF"/>
                </a:solidFill>
                <a:effectLst>
                  <a:outerShdw blurRad="38100" dist="38100" dir="2700000" algn="tl">
                    <a:srgbClr val="000000"/>
                  </a:outerShdw>
                </a:effectLst>
              </a:rPr>
              <a:t>v.v...</a:t>
            </a:r>
          </a:p>
        </p:txBody>
      </p:sp>
      <p:sp>
        <p:nvSpPr>
          <p:cNvPr id="32771" name="WordArt 3">
            <a:extLst>
              <a:ext uri="{FF2B5EF4-FFF2-40B4-BE49-F238E27FC236}">
                <a16:creationId xmlns:a16="http://schemas.microsoft.com/office/drawing/2014/main" id="{693CF12E-3481-4D93-B7BD-85CABCB19183}"/>
              </a:ext>
            </a:extLst>
          </p:cNvPr>
          <p:cNvSpPr>
            <a:spLocks noChangeArrowheads="1" noChangeShapeType="1" noTextEdit="1"/>
          </p:cNvSpPr>
          <p:nvPr/>
        </p:nvSpPr>
        <p:spPr bwMode="auto">
          <a:xfrm>
            <a:off x="1524000" y="45720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BIẾN CHỨNG PHẪU THUẬT</a:t>
            </a:r>
          </a:p>
        </p:txBody>
      </p:sp>
    </p:spTree>
  </p:cSld>
  <p:clrMapOvr>
    <a:masterClrMapping/>
  </p:clrMapOvr>
  <p:transition>
    <p:cover dir="d"/>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D26E952-EB0D-4E64-BC0D-117ABA033396}"/>
              </a:ext>
            </a:extLst>
          </p:cNvPr>
          <p:cNvSpPr>
            <a:spLocks noGrp="1" noChangeArrowheads="1"/>
          </p:cNvSpPr>
          <p:nvPr>
            <p:ph type="body" idx="1"/>
          </p:nvPr>
        </p:nvSpPr>
        <p:spPr>
          <a:xfrm>
            <a:off x="342900" y="1412776"/>
            <a:ext cx="8458200" cy="5105400"/>
          </a:xfrm>
        </p:spPr>
        <p:txBody>
          <a:bodyPr/>
          <a:lstStyle/>
          <a:p>
            <a:pPr eaLnBrk="1" hangingPunct="1">
              <a:lnSpc>
                <a:spcPct val="150000"/>
              </a:lnSpc>
              <a:buClr>
                <a:schemeClr val="tx1"/>
              </a:buClr>
              <a:buFontTx/>
              <a:buNone/>
              <a:defRPr/>
            </a:pPr>
            <a:r>
              <a:rPr lang="en-US" altLang="en-US" b="1" i="1" u="sng">
                <a:solidFill>
                  <a:srgbClr val="FFFF00"/>
                </a:solidFill>
                <a:effectLst>
                  <a:outerShdw blurRad="38100" dist="38100" dir="2700000" algn="tl">
                    <a:srgbClr val="000000"/>
                  </a:outerShdw>
                </a:effectLst>
              </a:rPr>
              <a:t>5. Thiểu năng TG sau mổ:</a:t>
            </a:r>
          </a:p>
          <a:p>
            <a:pPr eaLnBrk="1" hangingPunct="1">
              <a:lnSpc>
                <a:spcPct val="150000"/>
              </a:lnSpc>
              <a:buClr>
                <a:srgbClr val="FFFF00"/>
              </a:buClr>
              <a:buFont typeface="Wingdings" panose="05000000000000000000" pitchFamily="2" charset="2"/>
              <a:buChar char="Ø"/>
              <a:defRPr/>
            </a:pPr>
            <a:r>
              <a:rPr lang="en-US" altLang="en-US">
                <a:solidFill>
                  <a:srgbClr val="FFFFFF"/>
                </a:solidFill>
                <a:effectLst>
                  <a:outerShdw blurRad="38100" dist="38100" dir="2700000" algn="tl">
                    <a:srgbClr val="000000"/>
                  </a:outerShdw>
                </a:effectLst>
              </a:rPr>
              <a:t>Do nhiều nguyên nhân, cắt nhiều mô TG</a:t>
            </a:r>
          </a:p>
          <a:p>
            <a:pPr eaLnBrk="1" hangingPunct="1">
              <a:lnSpc>
                <a:spcPct val="150000"/>
              </a:lnSpc>
              <a:buClr>
                <a:srgbClr val="FFFF00"/>
              </a:buClr>
              <a:buFont typeface="Wingdings" panose="05000000000000000000" pitchFamily="2" charset="2"/>
              <a:buChar char="Ø"/>
              <a:defRPr/>
            </a:pPr>
            <a:r>
              <a:rPr lang="en-US" altLang="en-US">
                <a:solidFill>
                  <a:srgbClr val="FFFFFF"/>
                </a:solidFill>
                <a:effectLst>
                  <a:outerShdw blurRad="38100" dist="38100" dir="2700000" algn="tl">
                    <a:srgbClr val="000000"/>
                  </a:outerShdw>
                </a:effectLst>
              </a:rPr>
              <a:t>Do viêm TG dạng lympho</a:t>
            </a:r>
          </a:p>
          <a:p>
            <a:pPr eaLnBrk="1" hangingPunct="1">
              <a:lnSpc>
                <a:spcPct val="150000"/>
              </a:lnSpc>
              <a:buClr>
                <a:srgbClr val="FFFF00"/>
              </a:buClr>
              <a:buFont typeface="Wingdings" panose="05000000000000000000" pitchFamily="2" charset="2"/>
              <a:buChar char="Ø"/>
              <a:defRPr/>
            </a:pPr>
            <a:r>
              <a:rPr lang="en-US" altLang="en-US">
                <a:solidFill>
                  <a:srgbClr val="FFFFFF"/>
                </a:solidFill>
                <a:effectLst>
                  <a:outerShdw blurRad="38100" dist="38100" dir="2700000" algn="tl">
                    <a:srgbClr val="000000"/>
                  </a:outerShdw>
                </a:effectLst>
              </a:rPr>
              <a:t>Thời gian càng dài, tỷ lệ SG càng nhiều</a:t>
            </a:r>
            <a:endParaRPr lang="en-US" altLang="en-US">
              <a:solidFill>
                <a:srgbClr val="FFFFFF"/>
              </a:solidFill>
              <a:effectLst>
                <a:outerShdw blurRad="38100" dist="38100" dir="2700000" algn="tl">
                  <a:srgbClr val="000000"/>
                </a:outerShdw>
              </a:effectLst>
              <a:sym typeface="Monotype Sorts" panose="01010601010101010101" pitchFamily="2" charset="2"/>
            </a:endParaRPr>
          </a:p>
          <a:p>
            <a:pPr eaLnBrk="1" hangingPunct="1">
              <a:lnSpc>
                <a:spcPct val="150000"/>
              </a:lnSpc>
              <a:buClr>
                <a:srgbClr val="FFFF00"/>
              </a:buClr>
              <a:buFont typeface="Wingdings" panose="05000000000000000000" pitchFamily="2" charset="2"/>
              <a:buChar char="Ø"/>
              <a:defRPr/>
            </a:pPr>
            <a:r>
              <a:rPr lang="en-US" altLang="en-US">
                <a:solidFill>
                  <a:srgbClr val="FFFFFF"/>
                </a:solidFill>
                <a:effectLst>
                  <a:outerShdw blurRad="38100" dist="38100" dir="2700000" algn="tl">
                    <a:srgbClr val="000000"/>
                  </a:outerShdw>
                </a:effectLst>
              </a:rPr>
              <a:t>Tỷ lệ 20-30% trong PT Basedow</a:t>
            </a:r>
          </a:p>
          <a:p>
            <a:pPr eaLnBrk="1" hangingPunct="1">
              <a:lnSpc>
                <a:spcPct val="150000"/>
              </a:lnSpc>
              <a:buClr>
                <a:srgbClr val="FFFF00"/>
              </a:buClr>
              <a:buFont typeface="Wingdings" panose="05000000000000000000" pitchFamily="2" charset="2"/>
              <a:buChar char="Ø"/>
              <a:defRPr/>
            </a:pPr>
            <a:r>
              <a:rPr lang="en-US" altLang="en-US">
                <a:solidFill>
                  <a:srgbClr val="FFFFFF"/>
                </a:solidFill>
                <a:effectLst>
                  <a:outerShdw blurRad="38100" dist="38100" dir="2700000" algn="tl">
                    <a:srgbClr val="000000"/>
                  </a:outerShdw>
                </a:effectLst>
              </a:rPr>
              <a:t>Điều trị bằng Thyroxin</a:t>
            </a:r>
          </a:p>
        </p:txBody>
      </p:sp>
      <p:sp>
        <p:nvSpPr>
          <p:cNvPr id="33795" name="WordArt 3">
            <a:extLst>
              <a:ext uri="{FF2B5EF4-FFF2-40B4-BE49-F238E27FC236}">
                <a16:creationId xmlns:a16="http://schemas.microsoft.com/office/drawing/2014/main" id="{E0747F41-8B66-40DB-81D8-2A1B09C925C0}"/>
              </a:ext>
            </a:extLst>
          </p:cNvPr>
          <p:cNvSpPr>
            <a:spLocks noChangeArrowheads="1" noChangeShapeType="1" noTextEdit="1"/>
          </p:cNvSpPr>
          <p:nvPr/>
        </p:nvSpPr>
        <p:spPr bwMode="auto">
          <a:xfrm>
            <a:off x="1524000" y="45720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BIẾN CHỨNG PHẪU THUẬT</a:t>
            </a:r>
          </a:p>
        </p:txBody>
      </p:sp>
    </p:spTree>
  </p:cSld>
  <p:clrMapOvr>
    <a:masterClrMapping/>
  </p:clrMapOvr>
  <p:transition>
    <p:cover dir="d"/>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B4CAE2C-8620-4FEC-991A-35587FAE84BE}"/>
              </a:ext>
            </a:extLst>
          </p:cNvPr>
          <p:cNvSpPr>
            <a:spLocks noGrp="1" noChangeArrowheads="1"/>
          </p:cNvSpPr>
          <p:nvPr>
            <p:ph type="body" idx="1"/>
          </p:nvPr>
        </p:nvSpPr>
        <p:spPr>
          <a:xfrm>
            <a:off x="342900" y="1295400"/>
            <a:ext cx="8458200" cy="5105400"/>
          </a:xfrm>
        </p:spPr>
        <p:txBody>
          <a:bodyPr/>
          <a:lstStyle/>
          <a:p>
            <a:pPr eaLnBrk="1" hangingPunct="1">
              <a:lnSpc>
                <a:spcPct val="150000"/>
              </a:lnSpc>
              <a:spcBef>
                <a:spcPts val="0"/>
              </a:spcBef>
              <a:buClr>
                <a:schemeClr val="tx1"/>
              </a:buClr>
              <a:buFontTx/>
              <a:buNone/>
              <a:defRPr/>
            </a:pPr>
            <a:r>
              <a:rPr lang="en-US" altLang="en-US" sz="2600" b="1" i="1" u="sng">
                <a:solidFill>
                  <a:srgbClr val="FFFF00"/>
                </a:solidFill>
                <a:effectLst>
                  <a:outerShdw blurRad="38100" dist="38100" dir="2700000" algn="tl">
                    <a:srgbClr val="000000"/>
                  </a:outerShdw>
                </a:effectLst>
              </a:rPr>
              <a:t>6. Bão giáp sau mổ:</a:t>
            </a:r>
          </a:p>
          <a:p>
            <a:pPr eaLnBrk="1" hangingPunct="1">
              <a:lnSpc>
                <a:spcPct val="150000"/>
              </a:lnSpc>
              <a:spcBef>
                <a:spcPts val="0"/>
              </a:spcBef>
              <a:buClr>
                <a:srgbClr val="FFFF00"/>
              </a:buClr>
              <a:buFont typeface="Wingdings" panose="05000000000000000000" pitchFamily="2" charset="2"/>
              <a:buChar char="q"/>
              <a:defRPr/>
            </a:pPr>
            <a:r>
              <a:rPr lang="vi-VN" sz="2400">
                <a:solidFill>
                  <a:srgbClr val="00FF00"/>
                </a:solidFill>
              </a:rPr>
              <a:t>Thường do Tx Nội khoa chưa ổn =&gt;vô mổ làm vỡ TB =&gt;giải phóng hormone =&gt;kéo ra ko nổi đâu</a:t>
            </a:r>
            <a:endParaRPr lang="vi-VN" altLang="en-US" sz="2400">
              <a:solidFill>
                <a:srgbClr val="00FF00"/>
              </a:solidFill>
              <a:effectLst>
                <a:outerShdw blurRad="38100" dist="38100" dir="2700000" algn="tl">
                  <a:srgbClr val="000000"/>
                </a:outerShdw>
              </a:effectLst>
            </a:endParaRPr>
          </a:p>
          <a:p>
            <a:pPr eaLnBrk="1" hangingPunct="1">
              <a:lnSpc>
                <a:spcPct val="150000"/>
              </a:lnSpc>
              <a:spcBef>
                <a:spcPts val="0"/>
              </a:spcBef>
              <a:buClr>
                <a:srgbClr val="FFFF00"/>
              </a:buClr>
              <a:buFont typeface="Wingdings" panose="05000000000000000000" pitchFamily="2" charset="2"/>
              <a:buChar char="q"/>
              <a:defRPr/>
            </a:pPr>
            <a:r>
              <a:rPr lang="en-US" altLang="en-US" sz="2600">
                <a:solidFill>
                  <a:srgbClr val="FFFF00"/>
                </a:solidFill>
                <a:effectLst>
                  <a:outerShdw blurRad="38100" dist="38100" dir="2700000" algn="tl">
                    <a:srgbClr val="000000"/>
                  </a:outerShdw>
                </a:effectLst>
              </a:rPr>
              <a:t>Sốt cao 40-41</a:t>
            </a:r>
            <a:r>
              <a:rPr lang="en-US" altLang="en-US" sz="2600" baseline="30000">
                <a:solidFill>
                  <a:srgbClr val="FFFF00"/>
                </a:solidFill>
                <a:effectLst>
                  <a:outerShdw blurRad="38100" dist="38100" dir="2700000" algn="tl">
                    <a:srgbClr val="000000"/>
                  </a:outerShdw>
                </a:effectLst>
              </a:rPr>
              <a:t>0</a:t>
            </a:r>
            <a:r>
              <a:rPr lang="en-US" altLang="en-US" sz="2600">
                <a:solidFill>
                  <a:srgbClr val="FFFF00"/>
                </a:solidFill>
                <a:effectLst>
                  <a:outerShdw blurRad="38100" dist="38100" dir="2700000" algn="tl">
                    <a:srgbClr val="000000"/>
                  </a:outerShdw>
                </a:effectLst>
              </a:rPr>
              <a:t>C</a:t>
            </a:r>
          </a:p>
          <a:p>
            <a:pPr eaLnBrk="1" hangingPunct="1">
              <a:lnSpc>
                <a:spcPct val="150000"/>
              </a:lnSpc>
              <a:spcBef>
                <a:spcPts val="0"/>
              </a:spcBef>
              <a:buClr>
                <a:srgbClr val="FFFF00"/>
              </a:buClr>
              <a:buFont typeface="Wingdings" panose="05000000000000000000" pitchFamily="2" charset="2"/>
              <a:buChar char="q"/>
              <a:defRPr/>
            </a:pPr>
            <a:r>
              <a:rPr lang="en-US" altLang="en-US" sz="2600">
                <a:solidFill>
                  <a:srgbClr val="FFFF00"/>
                </a:solidFill>
                <a:effectLst>
                  <a:outerShdw blurRad="38100" dist="38100" dir="2700000" algn="tl">
                    <a:srgbClr val="000000"/>
                  </a:outerShdw>
                </a:effectLst>
              </a:rPr>
              <a:t>Hôn mê, tim đập nhanh 160-180 l/P, co giật</a:t>
            </a:r>
          </a:p>
          <a:p>
            <a:pPr eaLnBrk="1" hangingPunct="1">
              <a:lnSpc>
                <a:spcPct val="150000"/>
              </a:lnSpc>
              <a:spcBef>
                <a:spcPts val="0"/>
              </a:spcBef>
              <a:buClr>
                <a:srgbClr val="FFFF00"/>
              </a:buClr>
              <a:buFont typeface="Wingdings" panose="05000000000000000000" pitchFamily="2" charset="2"/>
              <a:buChar char="q"/>
              <a:defRPr/>
            </a:pPr>
            <a:r>
              <a:rPr lang="en-US" altLang="en-US" sz="2600">
                <a:solidFill>
                  <a:srgbClr val="FFFF00"/>
                </a:solidFill>
                <a:effectLst>
                  <a:outerShdw blurRad="38100" dist="38100" dir="2700000" algn="tl">
                    <a:srgbClr val="000000"/>
                  </a:outerShdw>
                </a:effectLst>
              </a:rPr>
              <a:t>Tử vong do rung thất, ngừng tim</a:t>
            </a:r>
            <a:endParaRPr lang="en-US" altLang="en-US" sz="2600">
              <a:solidFill>
                <a:srgbClr val="FFFF00"/>
              </a:solidFill>
              <a:effectLst>
                <a:outerShdw blurRad="38100" dist="38100" dir="2700000" algn="tl">
                  <a:srgbClr val="000000"/>
                </a:outerShdw>
              </a:effectLst>
              <a:sym typeface="Monotype Sorts" panose="01010601010101010101" pitchFamily="2" charset="2"/>
            </a:endParaRPr>
          </a:p>
          <a:p>
            <a:pPr eaLnBrk="1" hangingPunct="1">
              <a:lnSpc>
                <a:spcPct val="150000"/>
              </a:lnSpc>
              <a:spcBef>
                <a:spcPts val="0"/>
              </a:spcBef>
              <a:buClr>
                <a:srgbClr val="FFFF00"/>
              </a:buClr>
              <a:buFont typeface="Wingdings" panose="05000000000000000000" pitchFamily="2" charset="2"/>
              <a:buChar char="q"/>
              <a:defRPr/>
            </a:pPr>
            <a:r>
              <a:rPr lang="en-US" altLang="en-US" sz="2600">
                <a:solidFill>
                  <a:srgbClr val="FFFF00"/>
                </a:solidFill>
                <a:effectLst>
                  <a:outerShdw blurRad="38100" dist="38100" dir="2700000" algn="tl">
                    <a:srgbClr val="000000"/>
                  </a:outerShdw>
                </a:effectLst>
                <a:highlight>
                  <a:srgbClr val="800000"/>
                </a:highlight>
              </a:rPr>
              <a:t>Thuốc điều trị đầu tay là propranolol</a:t>
            </a:r>
            <a:r>
              <a:rPr lang="vi-VN" altLang="en-US" sz="2600">
                <a:solidFill>
                  <a:srgbClr val="FFFF00"/>
                </a:solidFill>
                <a:effectLst>
                  <a:outerShdw blurRad="38100" dist="38100" dir="2700000" algn="tl">
                    <a:srgbClr val="000000"/>
                  </a:outerShdw>
                </a:effectLst>
                <a:highlight>
                  <a:srgbClr val="800000"/>
                </a:highlight>
              </a:rPr>
              <a:t> TTM</a:t>
            </a:r>
            <a:endParaRPr lang="en-US" altLang="en-US" sz="2600">
              <a:solidFill>
                <a:srgbClr val="FFFF00"/>
              </a:solidFill>
              <a:effectLst>
                <a:outerShdw blurRad="38100" dist="38100" dir="2700000" algn="tl">
                  <a:srgbClr val="000000"/>
                </a:outerShdw>
              </a:effectLst>
              <a:highlight>
                <a:srgbClr val="800000"/>
              </a:highlight>
            </a:endParaRPr>
          </a:p>
          <a:p>
            <a:pPr eaLnBrk="1" hangingPunct="1">
              <a:lnSpc>
                <a:spcPct val="150000"/>
              </a:lnSpc>
              <a:spcBef>
                <a:spcPts val="0"/>
              </a:spcBef>
              <a:buClr>
                <a:srgbClr val="FFFF00"/>
              </a:buClr>
              <a:buFont typeface="Wingdings" panose="05000000000000000000" pitchFamily="2" charset="2"/>
              <a:buChar char="q"/>
              <a:defRPr/>
            </a:pPr>
            <a:r>
              <a:rPr lang="vi-VN" altLang="en-US" sz="2600">
                <a:solidFill>
                  <a:srgbClr val="FFFF00"/>
                </a:solidFill>
                <a:effectLst>
                  <a:outerShdw blurRad="38100" dist="38100" dir="2700000" algn="tl">
                    <a:srgbClr val="000000"/>
                  </a:outerShdw>
                </a:effectLst>
              </a:rPr>
              <a:t>Thuốc kháng giáp liều cao</a:t>
            </a:r>
          </a:p>
          <a:p>
            <a:pPr eaLnBrk="1" hangingPunct="1">
              <a:lnSpc>
                <a:spcPct val="150000"/>
              </a:lnSpc>
              <a:spcBef>
                <a:spcPts val="0"/>
              </a:spcBef>
              <a:buClr>
                <a:srgbClr val="FFFF00"/>
              </a:buClr>
              <a:buFont typeface="Wingdings" panose="05000000000000000000" pitchFamily="2" charset="2"/>
              <a:buChar char="q"/>
              <a:defRPr/>
            </a:pPr>
            <a:r>
              <a:rPr lang="en-US" altLang="en-US" sz="2600">
                <a:solidFill>
                  <a:srgbClr val="FFFF00"/>
                </a:solidFill>
                <a:effectLst>
                  <a:outerShdw blurRad="38100" dist="38100" dir="2700000" algn="tl">
                    <a:srgbClr val="000000"/>
                  </a:outerShdw>
                </a:effectLst>
              </a:rPr>
              <a:t>Chuẩn bị tiền phẫu kỹ, chỉ định chính xác nên ít gặp</a:t>
            </a:r>
          </a:p>
        </p:txBody>
      </p:sp>
      <p:sp>
        <p:nvSpPr>
          <p:cNvPr id="34819" name="WordArt 3">
            <a:extLst>
              <a:ext uri="{FF2B5EF4-FFF2-40B4-BE49-F238E27FC236}">
                <a16:creationId xmlns:a16="http://schemas.microsoft.com/office/drawing/2014/main" id="{0F96C114-3125-4F52-B4A8-EB732506C5F7}"/>
              </a:ext>
            </a:extLst>
          </p:cNvPr>
          <p:cNvSpPr>
            <a:spLocks noChangeArrowheads="1" noChangeShapeType="1" noTextEdit="1"/>
          </p:cNvSpPr>
          <p:nvPr/>
        </p:nvSpPr>
        <p:spPr bwMode="auto">
          <a:xfrm>
            <a:off x="1524000" y="457200"/>
            <a:ext cx="5638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BIẾN CHỨNG PHẪU THUẬT</a:t>
            </a:r>
          </a:p>
        </p:txBody>
      </p:sp>
    </p:spTree>
  </p:cSld>
  <p:clrMapOvr>
    <a:masterClrMapping/>
  </p:clrMapOvr>
  <p:transition>
    <p:cover dir="d"/>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8256DAC-9433-49D5-81AE-DBD046A49357}"/>
              </a:ext>
            </a:extLst>
          </p:cNvPr>
          <p:cNvSpPr>
            <a:spLocks noGrp="1" noChangeArrowheads="1"/>
          </p:cNvSpPr>
          <p:nvPr>
            <p:ph type="body" idx="1"/>
          </p:nvPr>
        </p:nvSpPr>
        <p:spPr>
          <a:xfrm>
            <a:off x="89756" y="1124744"/>
            <a:ext cx="8964488" cy="5473300"/>
          </a:xfrm>
        </p:spPr>
        <p:txBody>
          <a:bodyPr/>
          <a:lstStyle/>
          <a:p>
            <a:pPr eaLnBrk="1" hangingPunct="1">
              <a:spcBef>
                <a:spcPts val="600"/>
              </a:spcBef>
              <a:spcAft>
                <a:spcPts val="600"/>
              </a:spcAft>
              <a:buClr>
                <a:schemeClr val="bg1"/>
              </a:buClr>
              <a:buFontTx/>
              <a:buChar char="–"/>
            </a:pPr>
            <a:r>
              <a:rPr lang="en-US" altLang="en-US">
                <a:solidFill>
                  <a:srgbClr val="FFFF00"/>
                </a:solidFill>
              </a:rPr>
              <a:t>TG là tuyến nội tiết lớn nhất c</a:t>
            </a:r>
            <a:r>
              <a:rPr lang="vi-VN" altLang="en-US">
                <a:solidFill>
                  <a:srgbClr val="FFFF00"/>
                </a:solidFill>
              </a:rPr>
              <a:t>ơ</a:t>
            </a:r>
            <a:r>
              <a:rPr lang="en-US" altLang="en-US">
                <a:solidFill>
                  <a:srgbClr val="FFFF00"/>
                </a:solidFill>
              </a:rPr>
              <a:t> thể</a:t>
            </a:r>
          </a:p>
          <a:p>
            <a:pPr eaLnBrk="1" hangingPunct="1">
              <a:spcBef>
                <a:spcPts val="600"/>
              </a:spcBef>
              <a:spcAft>
                <a:spcPts val="600"/>
              </a:spcAft>
              <a:buClr>
                <a:schemeClr val="bg1"/>
              </a:buClr>
              <a:buFontTx/>
              <a:buChar char="–"/>
            </a:pPr>
            <a:r>
              <a:rPr lang="en-US" altLang="en-US">
                <a:solidFill>
                  <a:srgbClr val="FFFF00"/>
                </a:solidFill>
              </a:rPr>
              <a:t>Bao gồm hai thùy (P)</a:t>
            </a:r>
            <a:r>
              <a:rPr lang="vi-VN" altLang="en-US">
                <a:solidFill>
                  <a:srgbClr val="FFFF00"/>
                </a:solidFill>
              </a:rPr>
              <a:t> </a:t>
            </a:r>
            <a:r>
              <a:rPr lang="en-US" altLang="en-US">
                <a:solidFill>
                  <a:srgbClr val="FFFF00"/>
                </a:solidFill>
              </a:rPr>
              <a:t>+</a:t>
            </a:r>
            <a:r>
              <a:rPr lang="vi-VN" altLang="en-US">
                <a:solidFill>
                  <a:srgbClr val="FFFF00"/>
                </a:solidFill>
              </a:rPr>
              <a:t> </a:t>
            </a:r>
            <a:r>
              <a:rPr lang="en-US" altLang="en-US">
                <a:solidFill>
                  <a:srgbClr val="FFFF00"/>
                </a:solidFill>
              </a:rPr>
              <a:t>(T) &amp; eo TG</a:t>
            </a:r>
          </a:p>
          <a:p>
            <a:pPr lvl="1" eaLnBrk="1" hangingPunct="1">
              <a:spcBef>
                <a:spcPts val="600"/>
              </a:spcBef>
              <a:spcAft>
                <a:spcPts val="600"/>
              </a:spcAft>
              <a:buClr>
                <a:schemeClr val="bg1"/>
              </a:buClr>
            </a:pPr>
            <a:r>
              <a:rPr lang="en-US" altLang="en-US">
                <a:solidFill>
                  <a:srgbClr val="FFFF00"/>
                </a:solidFill>
              </a:rPr>
              <a:t>Eo TG: 1 X 1,5 cm nằm trên sụn KQ 2,3,4</a:t>
            </a:r>
          </a:p>
          <a:p>
            <a:pPr lvl="1" eaLnBrk="1" hangingPunct="1">
              <a:spcBef>
                <a:spcPts val="600"/>
              </a:spcBef>
              <a:spcAft>
                <a:spcPts val="600"/>
              </a:spcAft>
              <a:buClr>
                <a:schemeClr val="bg1"/>
              </a:buClr>
            </a:pPr>
            <a:r>
              <a:rPr lang="en-US" altLang="en-US">
                <a:solidFill>
                  <a:srgbClr val="FFFF00"/>
                </a:solidFill>
              </a:rPr>
              <a:t>Mỗi thùy dài 5-8 cm, rộng 2-4 cm dày 1-2,5gm</a:t>
            </a:r>
          </a:p>
          <a:p>
            <a:pPr lvl="1" eaLnBrk="1" hangingPunct="1">
              <a:spcBef>
                <a:spcPts val="600"/>
              </a:spcBef>
              <a:spcAft>
                <a:spcPts val="600"/>
              </a:spcAft>
              <a:buClr>
                <a:schemeClr val="bg1"/>
              </a:buClr>
            </a:pPr>
            <a:r>
              <a:rPr lang="en-US" altLang="en-US">
                <a:solidFill>
                  <a:srgbClr val="FFFF00"/>
                </a:solidFill>
              </a:rPr>
              <a:t>Cân nặng: 20 -25 gm (N.Q. Quyền)</a:t>
            </a:r>
          </a:p>
          <a:p>
            <a:pPr eaLnBrk="1" hangingPunct="1">
              <a:spcBef>
                <a:spcPts val="600"/>
              </a:spcBef>
              <a:spcAft>
                <a:spcPts val="600"/>
              </a:spcAft>
              <a:buClr>
                <a:schemeClr val="bg1"/>
              </a:buClr>
              <a:buFontTx/>
              <a:buChar char="–"/>
            </a:pPr>
            <a:r>
              <a:rPr lang="en-US" altLang="en-US">
                <a:solidFill>
                  <a:srgbClr val="FFFF00"/>
                </a:solidFill>
              </a:rPr>
              <a:t>Bao bọc bởi mô x</a:t>
            </a:r>
            <a:r>
              <a:rPr lang="vi-VN" altLang="en-US">
                <a:solidFill>
                  <a:srgbClr val="FFFF00"/>
                </a:solidFill>
              </a:rPr>
              <a:t>ơ</a:t>
            </a:r>
            <a:r>
              <a:rPr lang="en-US" altLang="en-US">
                <a:solidFill>
                  <a:srgbClr val="FFFF00"/>
                </a:solidFill>
              </a:rPr>
              <a:t>, cột vào bao tạng</a:t>
            </a:r>
          </a:p>
          <a:p>
            <a:pPr eaLnBrk="1" hangingPunct="1">
              <a:spcBef>
                <a:spcPts val="600"/>
              </a:spcBef>
              <a:spcAft>
                <a:spcPts val="600"/>
              </a:spcAft>
              <a:buClr>
                <a:schemeClr val="bg1"/>
              </a:buClr>
              <a:buFontTx/>
              <a:buChar char="–"/>
            </a:pPr>
            <a:r>
              <a:rPr lang="en-US" altLang="en-US">
                <a:solidFill>
                  <a:srgbClr val="FFFF00"/>
                </a:solidFill>
                <a:highlight>
                  <a:srgbClr val="800000"/>
                </a:highlight>
              </a:rPr>
              <a:t>TG nhận máu nuôi từ 4 ĐM</a:t>
            </a:r>
          </a:p>
          <a:p>
            <a:pPr lvl="1" eaLnBrk="1" hangingPunct="1">
              <a:spcBef>
                <a:spcPts val="600"/>
              </a:spcBef>
              <a:spcAft>
                <a:spcPts val="600"/>
              </a:spcAft>
              <a:buClr>
                <a:schemeClr val="bg1"/>
              </a:buClr>
            </a:pPr>
            <a:r>
              <a:rPr lang="en-US" altLang="en-US">
                <a:solidFill>
                  <a:srgbClr val="FFFF00"/>
                </a:solidFill>
                <a:highlight>
                  <a:srgbClr val="800000"/>
                </a:highlight>
              </a:rPr>
              <a:t>ĐM giáp trên: xuất phát từ ĐM cảnh ngoài</a:t>
            </a:r>
          </a:p>
          <a:p>
            <a:pPr lvl="1" eaLnBrk="1" hangingPunct="1">
              <a:spcBef>
                <a:spcPts val="600"/>
              </a:spcBef>
              <a:spcAft>
                <a:spcPts val="600"/>
              </a:spcAft>
              <a:buClr>
                <a:schemeClr val="bg1"/>
              </a:buClr>
            </a:pPr>
            <a:r>
              <a:rPr lang="en-US" altLang="en-US">
                <a:solidFill>
                  <a:srgbClr val="FFFF00"/>
                </a:solidFill>
                <a:highlight>
                  <a:srgbClr val="800000"/>
                </a:highlight>
              </a:rPr>
              <a:t>ĐM giáp d</a:t>
            </a:r>
            <a:r>
              <a:rPr lang="vi-VN" altLang="en-US">
                <a:solidFill>
                  <a:srgbClr val="FFFF00"/>
                </a:solidFill>
                <a:highlight>
                  <a:srgbClr val="800000"/>
                </a:highlight>
              </a:rPr>
              <a:t>ư</a:t>
            </a:r>
            <a:r>
              <a:rPr lang="en-US" altLang="en-US">
                <a:solidFill>
                  <a:srgbClr val="FFFF00"/>
                </a:solidFill>
                <a:highlight>
                  <a:srgbClr val="800000"/>
                </a:highlight>
              </a:rPr>
              <a:t>ới: XP thân giáp cổ </a:t>
            </a:r>
            <a:r>
              <a:rPr lang="vi-VN" altLang="en-US">
                <a:solidFill>
                  <a:srgbClr val="FFFF00"/>
                </a:solidFill>
                <a:highlight>
                  <a:srgbClr val="800000"/>
                </a:highlight>
                <a:sym typeface="Monotype Sorts" panose="01010601010101010101" pitchFamily="2" charset="2"/>
              </a:rPr>
              <a:t>← </a:t>
            </a:r>
            <a:r>
              <a:rPr lang="en-US" altLang="en-US">
                <a:solidFill>
                  <a:srgbClr val="FFFF00"/>
                </a:solidFill>
                <a:highlight>
                  <a:srgbClr val="800000"/>
                </a:highlight>
                <a:sym typeface="Monotype Sorts" panose="01010601010101010101" pitchFamily="2" charset="2"/>
              </a:rPr>
              <a:t>ĐM d</a:t>
            </a:r>
            <a:r>
              <a:rPr lang="vi-VN" altLang="en-US">
                <a:solidFill>
                  <a:srgbClr val="FFFF00"/>
                </a:solidFill>
                <a:highlight>
                  <a:srgbClr val="800000"/>
                </a:highlight>
                <a:sym typeface="Monotype Sorts" panose="01010601010101010101" pitchFamily="2" charset="2"/>
              </a:rPr>
              <a:t>ư</a:t>
            </a:r>
            <a:r>
              <a:rPr lang="en-US" altLang="en-US">
                <a:solidFill>
                  <a:srgbClr val="FFFF00"/>
                </a:solidFill>
                <a:highlight>
                  <a:srgbClr val="800000"/>
                </a:highlight>
                <a:sym typeface="Monotype Sorts" panose="01010601010101010101" pitchFamily="2" charset="2"/>
              </a:rPr>
              <a:t>ới đòn</a:t>
            </a:r>
            <a:endParaRPr lang="vi-VN" altLang="en-US">
              <a:solidFill>
                <a:srgbClr val="FFFF00"/>
              </a:solidFill>
              <a:highlight>
                <a:srgbClr val="800000"/>
              </a:highlight>
              <a:sym typeface="Monotype Sorts" panose="01010601010101010101" pitchFamily="2" charset="2"/>
            </a:endParaRPr>
          </a:p>
        </p:txBody>
      </p:sp>
      <p:sp>
        <p:nvSpPr>
          <p:cNvPr id="6147" name="WordArt 3">
            <a:extLst>
              <a:ext uri="{FF2B5EF4-FFF2-40B4-BE49-F238E27FC236}">
                <a16:creationId xmlns:a16="http://schemas.microsoft.com/office/drawing/2014/main" id="{226027A8-3478-42E9-8E2B-6F88B2D2E926}"/>
              </a:ext>
            </a:extLst>
          </p:cNvPr>
          <p:cNvSpPr>
            <a:spLocks noChangeArrowheads="1" noChangeShapeType="1" noTextEdit="1"/>
          </p:cNvSpPr>
          <p:nvPr/>
        </p:nvSpPr>
        <p:spPr bwMode="auto">
          <a:xfrm>
            <a:off x="2627784" y="116632"/>
            <a:ext cx="4395788" cy="7445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GIẢI PHẪU HỌC TUYẾN GIÁP</a:t>
            </a:r>
          </a:p>
        </p:txBody>
      </p:sp>
    </p:spTree>
  </p:cSld>
  <p:clrMapOvr>
    <a:masterClrMapping/>
  </p:clrMapOvr>
  <p:transition>
    <p:cover dir="d"/>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5842" name="Object 2">
            <a:extLst>
              <a:ext uri="{FF2B5EF4-FFF2-40B4-BE49-F238E27FC236}">
                <a16:creationId xmlns:a16="http://schemas.microsoft.com/office/drawing/2014/main" id="{A8CAD08B-735F-45CC-B70A-BC330A8D1F3C}"/>
              </a:ext>
            </a:extLst>
          </p:cNvPr>
          <p:cNvGraphicFramePr>
            <a:graphicFrameLocks noChangeAspect="1"/>
          </p:cNvGraphicFramePr>
          <p:nvPr>
            <p:extLst>
              <p:ext uri="{D42A27DB-BD31-4B8C-83A1-F6EECF244321}">
                <p14:modId xmlns:p14="http://schemas.microsoft.com/office/powerpoint/2010/main" val="43277265"/>
              </p:ext>
            </p:extLst>
          </p:nvPr>
        </p:nvGraphicFramePr>
        <p:xfrm>
          <a:off x="107504" y="639093"/>
          <a:ext cx="3888432" cy="5579813"/>
        </p:xfrm>
        <a:graphic>
          <a:graphicData uri="http://schemas.openxmlformats.org/presentationml/2006/ole">
            <mc:AlternateContent xmlns:mc="http://schemas.openxmlformats.org/markup-compatibility/2006">
              <mc:Choice xmlns:v="urn:schemas-microsoft-com:vml" Requires="v">
                <p:oleObj spid="_x0000_s53249" name="Photo Editor Photo" r:id="rId3" imgW="8190476" imgH="11755491" progId="MSPhotoEd.3">
                  <p:embed/>
                </p:oleObj>
              </mc:Choice>
              <mc:Fallback>
                <p:oleObj name="Photo Editor Photo" r:id="rId3" imgW="8190476" imgH="11755491" progId="MSPhotoEd.3">
                  <p:embed/>
                  <p:pic>
                    <p:nvPicPr>
                      <p:cNvPr id="35842" name="Object 2">
                        <a:extLst>
                          <a:ext uri="{FF2B5EF4-FFF2-40B4-BE49-F238E27FC236}">
                            <a16:creationId xmlns:a16="http://schemas.microsoft.com/office/drawing/2014/main" id="{A8CAD08B-735F-45CC-B70A-BC330A8D1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39093"/>
                        <a:ext cx="3888432" cy="5579813"/>
                      </a:xfrm>
                      <a:prstGeom prst="rect">
                        <a:avLst/>
                      </a:prstGeom>
                      <a:noFill/>
                      <a:ln>
                        <a:noFill/>
                      </a:ln>
                      <a:effectLst/>
                    </p:spPr>
                  </p:pic>
                </p:oleObj>
              </mc:Fallback>
            </mc:AlternateContent>
          </a:graphicData>
        </a:graphic>
      </p:graphicFrame>
      <p:graphicFrame>
        <p:nvGraphicFramePr>
          <p:cNvPr id="4" name="Object 2">
            <a:extLst>
              <a:ext uri="{FF2B5EF4-FFF2-40B4-BE49-F238E27FC236}">
                <a16:creationId xmlns:a16="http://schemas.microsoft.com/office/drawing/2014/main" id="{177DFD2E-EBAB-4A58-9A81-B10C43B03645}"/>
              </a:ext>
            </a:extLst>
          </p:cNvPr>
          <p:cNvGraphicFramePr>
            <a:graphicFrameLocks noChangeAspect="1"/>
          </p:cNvGraphicFramePr>
          <p:nvPr>
            <p:extLst>
              <p:ext uri="{D42A27DB-BD31-4B8C-83A1-F6EECF244321}">
                <p14:modId xmlns:p14="http://schemas.microsoft.com/office/powerpoint/2010/main" val="3501901165"/>
              </p:ext>
            </p:extLst>
          </p:nvPr>
        </p:nvGraphicFramePr>
        <p:xfrm>
          <a:off x="4141798" y="2154906"/>
          <a:ext cx="4859337" cy="4064000"/>
        </p:xfrm>
        <a:graphic>
          <a:graphicData uri="http://schemas.openxmlformats.org/presentationml/2006/ole">
            <mc:AlternateContent xmlns:mc="http://schemas.openxmlformats.org/markup-compatibility/2006">
              <mc:Choice xmlns:v="urn:schemas-microsoft-com:vml" Requires="v">
                <p:oleObj spid="_x0000_s53250" name="Photo Editor Photo" r:id="rId5" imgW="12917703" imgH="10802858" progId="MSPhotoEd.3">
                  <p:embed/>
                </p:oleObj>
              </mc:Choice>
              <mc:Fallback>
                <p:oleObj name="Photo Editor Photo" r:id="rId5" imgW="12917703" imgH="10802858" progId="MSPhotoEd.3">
                  <p:embed/>
                  <p:pic>
                    <p:nvPicPr>
                      <p:cNvPr id="4" name="Object 2">
                        <a:extLst>
                          <a:ext uri="{FF2B5EF4-FFF2-40B4-BE49-F238E27FC236}">
                            <a16:creationId xmlns:a16="http://schemas.microsoft.com/office/drawing/2014/main" id="{177DFD2E-EBAB-4A58-9A81-B10C43B03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1798" y="2154906"/>
                        <a:ext cx="4859337"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dir="d"/>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7890" name="Object 2">
            <a:extLst>
              <a:ext uri="{FF2B5EF4-FFF2-40B4-BE49-F238E27FC236}">
                <a16:creationId xmlns:a16="http://schemas.microsoft.com/office/drawing/2014/main" id="{E50A55D5-A2B9-4993-B4D7-DC6DC24B9CAE}"/>
              </a:ext>
            </a:extLst>
          </p:cNvPr>
          <p:cNvGraphicFramePr>
            <a:graphicFrameLocks noChangeAspect="1"/>
          </p:cNvGraphicFramePr>
          <p:nvPr>
            <p:extLst>
              <p:ext uri="{D42A27DB-BD31-4B8C-83A1-F6EECF244321}">
                <p14:modId xmlns:p14="http://schemas.microsoft.com/office/powerpoint/2010/main" val="3596872250"/>
              </p:ext>
            </p:extLst>
          </p:nvPr>
        </p:nvGraphicFramePr>
        <p:xfrm>
          <a:off x="0" y="0"/>
          <a:ext cx="6096000" cy="4014787"/>
        </p:xfrm>
        <a:graphic>
          <a:graphicData uri="http://schemas.openxmlformats.org/presentationml/2006/ole">
            <mc:AlternateContent xmlns:mc="http://schemas.openxmlformats.org/markup-compatibility/2006">
              <mc:Choice xmlns:v="urn:schemas-microsoft-com:vml" Requires="v">
                <p:oleObj spid="_x0000_s54273" name="Photo Editor Photo" r:id="rId3" imgW="12917703" imgH="8504762" progId="MSPhotoEd.3">
                  <p:embed/>
                </p:oleObj>
              </mc:Choice>
              <mc:Fallback>
                <p:oleObj name="Photo Editor Photo" r:id="rId3" imgW="12917703" imgH="8504762" progId="MSPhotoEd.3">
                  <p:embed/>
                  <p:pic>
                    <p:nvPicPr>
                      <p:cNvPr id="37890" name="Object 2">
                        <a:extLst>
                          <a:ext uri="{FF2B5EF4-FFF2-40B4-BE49-F238E27FC236}">
                            <a16:creationId xmlns:a16="http://schemas.microsoft.com/office/drawing/2014/main" id="{E50A55D5-A2B9-4993-B4D7-DC6DC24B9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96000" cy="401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a:extLst>
              <a:ext uri="{FF2B5EF4-FFF2-40B4-BE49-F238E27FC236}">
                <a16:creationId xmlns:a16="http://schemas.microsoft.com/office/drawing/2014/main" id="{D231C98C-0D9E-4D48-BBF3-9A42F562E866}"/>
              </a:ext>
            </a:extLst>
          </p:cNvPr>
          <p:cNvGraphicFramePr>
            <a:graphicFrameLocks noChangeAspect="1"/>
          </p:cNvGraphicFramePr>
          <p:nvPr>
            <p:extLst>
              <p:ext uri="{D42A27DB-BD31-4B8C-83A1-F6EECF244321}">
                <p14:modId xmlns:p14="http://schemas.microsoft.com/office/powerpoint/2010/main" val="450406911"/>
              </p:ext>
            </p:extLst>
          </p:nvPr>
        </p:nvGraphicFramePr>
        <p:xfrm>
          <a:off x="5581650" y="2794000"/>
          <a:ext cx="3562350" cy="4064000"/>
        </p:xfrm>
        <a:graphic>
          <a:graphicData uri="http://schemas.openxmlformats.org/presentationml/2006/ole">
            <mc:AlternateContent xmlns:mc="http://schemas.openxmlformats.org/markup-compatibility/2006">
              <mc:Choice xmlns:v="urn:schemas-microsoft-com:vml" Requires="v">
                <p:oleObj spid="_x0000_s54274" name="Photo Editor Photo" r:id="rId5" imgW="9752381" imgH="11123810" progId="MSPhotoEd.3">
                  <p:embed/>
                </p:oleObj>
              </mc:Choice>
              <mc:Fallback>
                <p:oleObj name="Photo Editor Photo" r:id="rId5" imgW="9752381" imgH="11123810" progId="MSPhotoEd.3">
                  <p:embed/>
                  <p:pic>
                    <p:nvPicPr>
                      <p:cNvPr id="3" name="Object 2">
                        <a:extLst>
                          <a:ext uri="{FF2B5EF4-FFF2-40B4-BE49-F238E27FC236}">
                            <a16:creationId xmlns:a16="http://schemas.microsoft.com/office/drawing/2014/main" id="{D231C98C-0D9E-4D48-BBF3-9A42F562E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2794000"/>
                        <a:ext cx="356235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dir="d"/>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0962" name="Object 2">
            <a:extLst>
              <a:ext uri="{FF2B5EF4-FFF2-40B4-BE49-F238E27FC236}">
                <a16:creationId xmlns:a16="http://schemas.microsoft.com/office/drawing/2014/main" id="{FDE4FD52-206B-4BA4-8260-5E48B3B83A56}"/>
              </a:ext>
            </a:extLst>
          </p:cNvPr>
          <p:cNvGraphicFramePr>
            <a:graphicFrameLocks noChangeAspect="1"/>
          </p:cNvGraphicFramePr>
          <p:nvPr>
            <p:extLst>
              <p:ext uri="{D42A27DB-BD31-4B8C-83A1-F6EECF244321}">
                <p14:modId xmlns:p14="http://schemas.microsoft.com/office/powerpoint/2010/main" val="4202740190"/>
              </p:ext>
            </p:extLst>
          </p:nvPr>
        </p:nvGraphicFramePr>
        <p:xfrm>
          <a:off x="6084168" y="404664"/>
          <a:ext cx="2808312" cy="6356678"/>
        </p:xfrm>
        <a:graphic>
          <a:graphicData uri="http://schemas.openxmlformats.org/presentationml/2006/ole">
            <mc:AlternateContent xmlns:mc="http://schemas.openxmlformats.org/markup-compatibility/2006">
              <mc:Choice xmlns:v="urn:schemas-microsoft-com:vml" Requires="v">
                <p:oleObj spid="_x0000_s55297" name="Photo Editor Photo" r:id="rId3" imgW="5830114" imgH="14095238" progId="MSPhotoEd.3">
                  <p:embed/>
                </p:oleObj>
              </mc:Choice>
              <mc:Fallback>
                <p:oleObj name="Photo Editor Photo" r:id="rId3" imgW="5830114" imgH="14095238" progId="MSPhotoEd.3">
                  <p:embed/>
                  <p:pic>
                    <p:nvPicPr>
                      <p:cNvPr id="40962" name="Object 2">
                        <a:extLst>
                          <a:ext uri="{FF2B5EF4-FFF2-40B4-BE49-F238E27FC236}">
                            <a16:creationId xmlns:a16="http://schemas.microsoft.com/office/drawing/2014/main" id="{FDE4FD52-206B-4BA4-8260-5E48B3B83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04664"/>
                        <a:ext cx="2808312" cy="6356678"/>
                      </a:xfrm>
                      <a:prstGeom prst="rect">
                        <a:avLst/>
                      </a:prstGeom>
                      <a:noFill/>
                      <a:ln>
                        <a:noFill/>
                      </a:ln>
                      <a:effectLst/>
                    </p:spPr>
                  </p:pic>
                </p:oleObj>
              </mc:Fallback>
            </mc:AlternateContent>
          </a:graphicData>
        </a:graphic>
      </p:graphicFrame>
      <p:graphicFrame>
        <p:nvGraphicFramePr>
          <p:cNvPr id="3" name="Object 2">
            <a:extLst>
              <a:ext uri="{FF2B5EF4-FFF2-40B4-BE49-F238E27FC236}">
                <a16:creationId xmlns:a16="http://schemas.microsoft.com/office/drawing/2014/main" id="{5A988C06-E4E7-4ED1-966B-D5CEA556A166}"/>
              </a:ext>
            </a:extLst>
          </p:cNvPr>
          <p:cNvGraphicFramePr>
            <a:graphicFrameLocks noChangeAspect="1"/>
          </p:cNvGraphicFramePr>
          <p:nvPr>
            <p:extLst>
              <p:ext uri="{D42A27DB-BD31-4B8C-83A1-F6EECF244321}">
                <p14:modId xmlns:p14="http://schemas.microsoft.com/office/powerpoint/2010/main" val="3812017022"/>
              </p:ext>
            </p:extLst>
          </p:nvPr>
        </p:nvGraphicFramePr>
        <p:xfrm>
          <a:off x="251520" y="716459"/>
          <a:ext cx="5292080" cy="5733087"/>
        </p:xfrm>
        <a:graphic>
          <a:graphicData uri="http://schemas.openxmlformats.org/presentationml/2006/ole">
            <mc:AlternateContent xmlns:mc="http://schemas.openxmlformats.org/markup-compatibility/2006">
              <mc:Choice xmlns:v="urn:schemas-microsoft-com:vml" Requires="v">
                <p:oleObj spid="_x0000_s55298" name="Photo Editor Photo" r:id="rId5" imgW="9247619" imgH="10752381" progId="MSPhotoEd.3">
                  <p:embed/>
                </p:oleObj>
              </mc:Choice>
              <mc:Fallback>
                <p:oleObj name="Photo Editor Photo" r:id="rId5" imgW="9247619" imgH="10752381" progId="MSPhotoEd.3">
                  <p:embed/>
                  <p:pic>
                    <p:nvPicPr>
                      <p:cNvPr id="3" name="Object 2">
                        <a:extLst>
                          <a:ext uri="{FF2B5EF4-FFF2-40B4-BE49-F238E27FC236}">
                            <a16:creationId xmlns:a16="http://schemas.microsoft.com/office/drawing/2014/main" id="{5A988C06-E4E7-4ED1-966B-D5CEA556A1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716459"/>
                        <a:ext cx="5292080" cy="5733087"/>
                      </a:xfrm>
                      <a:prstGeom prst="rect">
                        <a:avLst/>
                      </a:prstGeom>
                      <a:noFill/>
                      <a:ln>
                        <a:noFill/>
                      </a:ln>
                      <a:effectLst/>
                    </p:spPr>
                  </p:pic>
                </p:oleObj>
              </mc:Fallback>
            </mc:AlternateContent>
          </a:graphicData>
        </a:graphic>
      </p:graphicFrame>
    </p:spTree>
  </p:cSld>
  <p:clrMapOvr>
    <a:masterClrMapping/>
  </p:clrMapOvr>
  <p:transition>
    <p:cover dir="d"/>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F72D65-4E12-4109-A266-A0708771DC3E}"/>
              </a:ext>
            </a:extLst>
          </p:cNvPr>
          <p:cNvGrpSpPr/>
          <p:nvPr/>
        </p:nvGrpSpPr>
        <p:grpSpPr>
          <a:xfrm>
            <a:off x="0" y="1274590"/>
            <a:ext cx="9144000" cy="4621161"/>
            <a:chOff x="0" y="1274590"/>
            <a:chExt cx="9144000" cy="4621161"/>
          </a:xfrm>
        </p:grpSpPr>
        <p:graphicFrame>
          <p:nvGraphicFramePr>
            <p:cNvPr id="43010" name="Object 2">
              <a:extLst>
                <a:ext uri="{FF2B5EF4-FFF2-40B4-BE49-F238E27FC236}">
                  <a16:creationId xmlns:a16="http://schemas.microsoft.com/office/drawing/2014/main" id="{AF0BDF8E-4D87-4D31-A4D9-E5DD429FF6DF}"/>
                </a:ext>
              </a:extLst>
            </p:cNvPr>
            <p:cNvGraphicFramePr>
              <a:graphicFrameLocks noChangeAspect="1"/>
            </p:cNvGraphicFramePr>
            <p:nvPr>
              <p:extLst>
                <p:ext uri="{D42A27DB-BD31-4B8C-83A1-F6EECF244321}">
                  <p14:modId xmlns:p14="http://schemas.microsoft.com/office/powerpoint/2010/main" val="3062211777"/>
                </p:ext>
              </p:extLst>
            </p:nvPr>
          </p:nvGraphicFramePr>
          <p:xfrm>
            <a:off x="0" y="1274590"/>
            <a:ext cx="4863962" cy="4621161"/>
          </p:xfrm>
          <a:graphic>
            <a:graphicData uri="http://schemas.openxmlformats.org/presentationml/2006/ole">
              <mc:AlternateContent xmlns:mc="http://schemas.openxmlformats.org/markup-compatibility/2006">
                <mc:Choice xmlns:v="urn:schemas-microsoft-com:vml" Requires="v">
                  <p:oleObj spid="_x0000_s56321" name="Photo Editor Photo" r:id="rId3" imgW="9907383" imgH="9152381" progId="MSPhotoEd.3">
                    <p:embed/>
                  </p:oleObj>
                </mc:Choice>
                <mc:Fallback>
                  <p:oleObj name="Photo Editor Photo" r:id="rId3" imgW="9907383" imgH="9152381" progId="MSPhotoEd.3">
                    <p:embed/>
                    <p:pic>
                      <p:nvPicPr>
                        <p:cNvPr id="43010" name="Object 2">
                          <a:extLst>
                            <a:ext uri="{FF2B5EF4-FFF2-40B4-BE49-F238E27FC236}">
                              <a16:creationId xmlns:a16="http://schemas.microsoft.com/office/drawing/2014/main" id="{AF0BDF8E-4D87-4D31-A4D9-E5DD429FF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4590"/>
                          <a:ext cx="4863962" cy="4621161"/>
                        </a:xfrm>
                        <a:prstGeom prst="rect">
                          <a:avLst/>
                        </a:prstGeom>
                        <a:noFill/>
                        <a:ln>
                          <a:noFill/>
                        </a:ln>
                        <a:effectLst/>
                      </p:spPr>
                    </p:pic>
                  </p:oleObj>
                </mc:Fallback>
              </mc:AlternateContent>
            </a:graphicData>
          </a:graphic>
        </p:graphicFrame>
        <p:graphicFrame>
          <p:nvGraphicFramePr>
            <p:cNvPr id="3" name="Object 2">
              <a:extLst>
                <a:ext uri="{FF2B5EF4-FFF2-40B4-BE49-F238E27FC236}">
                  <a16:creationId xmlns:a16="http://schemas.microsoft.com/office/drawing/2014/main" id="{8EF15FCF-C86F-44BB-BD43-10B0182F10E2}"/>
                </a:ext>
              </a:extLst>
            </p:cNvPr>
            <p:cNvGraphicFramePr>
              <a:graphicFrameLocks noChangeAspect="1"/>
            </p:cNvGraphicFramePr>
            <p:nvPr>
              <p:extLst>
                <p:ext uri="{D42A27DB-BD31-4B8C-83A1-F6EECF244321}">
                  <p14:modId xmlns:p14="http://schemas.microsoft.com/office/powerpoint/2010/main" val="2297529931"/>
                </p:ext>
              </p:extLst>
            </p:nvPr>
          </p:nvGraphicFramePr>
          <p:xfrm>
            <a:off x="4572000" y="1274590"/>
            <a:ext cx="4572000" cy="4621161"/>
          </p:xfrm>
          <a:graphic>
            <a:graphicData uri="http://schemas.openxmlformats.org/presentationml/2006/ole">
              <mc:AlternateContent xmlns:mc="http://schemas.openxmlformats.org/markup-compatibility/2006">
                <mc:Choice xmlns:v="urn:schemas-microsoft-com:vml" Requires="v">
                  <p:oleObj spid="_x0000_s56322" name="Photo Editor Photo" r:id="rId5" imgW="8876190" imgH="9600000" progId="MSPhotoEd.3">
                    <p:embed/>
                  </p:oleObj>
                </mc:Choice>
                <mc:Fallback>
                  <p:oleObj name="Photo Editor Photo" r:id="rId5" imgW="8876190" imgH="9600000" progId="MSPhotoEd.3">
                    <p:embed/>
                    <p:pic>
                      <p:nvPicPr>
                        <p:cNvPr id="3" name="Object 2">
                          <a:extLst>
                            <a:ext uri="{FF2B5EF4-FFF2-40B4-BE49-F238E27FC236}">
                              <a16:creationId xmlns:a16="http://schemas.microsoft.com/office/drawing/2014/main" id="{8EF15FCF-C86F-44BB-BD43-10B0182F1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274590"/>
                          <a:ext cx="4572000" cy="4621161"/>
                        </a:xfrm>
                        <a:prstGeom prst="rect">
                          <a:avLst/>
                        </a:prstGeom>
                        <a:noFill/>
                        <a:ln>
                          <a:noFill/>
                        </a:ln>
                        <a:effectLst/>
                      </p:spPr>
                    </p:pic>
                  </p:oleObj>
                </mc:Fallback>
              </mc:AlternateContent>
            </a:graphicData>
          </a:graphic>
        </p:graphicFrame>
      </p:grpSp>
    </p:spTree>
  </p:cSld>
  <p:clrMapOvr>
    <a:masterClrMapping/>
  </p:clrMapOvr>
  <p:transition>
    <p:cover dir="d"/>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F52FE0-B25F-47CA-9EF7-FB7ED0839BF1}"/>
              </a:ext>
            </a:extLst>
          </p:cNvPr>
          <p:cNvGrpSpPr/>
          <p:nvPr/>
        </p:nvGrpSpPr>
        <p:grpSpPr>
          <a:xfrm>
            <a:off x="4124" y="1888523"/>
            <a:ext cx="9159146" cy="4075045"/>
            <a:chOff x="4124" y="1888523"/>
            <a:chExt cx="9159146" cy="4075045"/>
          </a:xfrm>
        </p:grpSpPr>
        <p:graphicFrame>
          <p:nvGraphicFramePr>
            <p:cNvPr id="3" name="Object 2">
              <a:extLst>
                <a:ext uri="{FF2B5EF4-FFF2-40B4-BE49-F238E27FC236}">
                  <a16:creationId xmlns:a16="http://schemas.microsoft.com/office/drawing/2014/main" id="{F2CAE5B6-6787-477E-A6DD-EF4B5B7C8EE1}"/>
                </a:ext>
              </a:extLst>
            </p:cNvPr>
            <p:cNvGraphicFramePr>
              <a:graphicFrameLocks noChangeAspect="1"/>
            </p:cNvGraphicFramePr>
            <p:nvPr>
              <p:extLst>
                <p:ext uri="{D42A27DB-BD31-4B8C-83A1-F6EECF244321}">
                  <p14:modId xmlns:p14="http://schemas.microsoft.com/office/powerpoint/2010/main" val="1143922939"/>
                </p:ext>
              </p:extLst>
            </p:nvPr>
          </p:nvGraphicFramePr>
          <p:xfrm>
            <a:off x="3923928" y="1888524"/>
            <a:ext cx="5239342" cy="4075044"/>
          </p:xfrm>
          <a:graphic>
            <a:graphicData uri="http://schemas.openxmlformats.org/presentationml/2006/ole">
              <mc:AlternateContent xmlns:mc="http://schemas.openxmlformats.org/markup-compatibility/2006">
                <mc:Choice xmlns:v="urn:schemas-microsoft-com:vml" Requires="v">
                  <p:oleObj spid="_x0000_s57345" name="Photo Editor Photo" r:id="rId3" imgW="12600000" imgH="10050278" progId="MSPhotoEd.3">
                    <p:embed/>
                  </p:oleObj>
                </mc:Choice>
                <mc:Fallback>
                  <p:oleObj name="Photo Editor Photo" r:id="rId3" imgW="12600000" imgH="10050278" progId="MSPhotoEd.3">
                    <p:embed/>
                    <p:pic>
                      <p:nvPicPr>
                        <p:cNvPr id="3" name="Object 2">
                          <a:extLst>
                            <a:ext uri="{FF2B5EF4-FFF2-40B4-BE49-F238E27FC236}">
                              <a16:creationId xmlns:a16="http://schemas.microsoft.com/office/drawing/2014/main" id="{F2CAE5B6-6787-477E-A6DD-EF4B5B7C8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888524"/>
                          <a:ext cx="5239342" cy="4075044"/>
                        </a:xfrm>
                        <a:prstGeom prst="rect">
                          <a:avLst/>
                        </a:prstGeom>
                        <a:noFill/>
                        <a:ln>
                          <a:noFill/>
                        </a:ln>
                        <a:effectLst/>
                      </p:spPr>
                    </p:pic>
                  </p:oleObj>
                </mc:Fallback>
              </mc:AlternateContent>
            </a:graphicData>
          </a:graphic>
        </p:graphicFrame>
        <p:graphicFrame>
          <p:nvGraphicFramePr>
            <p:cNvPr id="45058" name="Object 2">
              <a:extLst>
                <a:ext uri="{FF2B5EF4-FFF2-40B4-BE49-F238E27FC236}">
                  <a16:creationId xmlns:a16="http://schemas.microsoft.com/office/drawing/2014/main" id="{687800CA-F68A-4222-AC7A-5AB53759A78B}"/>
                </a:ext>
              </a:extLst>
            </p:cNvPr>
            <p:cNvGraphicFramePr>
              <a:graphicFrameLocks noChangeAspect="1"/>
            </p:cNvGraphicFramePr>
            <p:nvPr>
              <p:extLst>
                <p:ext uri="{D42A27DB-BD31-4B8C-83A1-F6EECF244321}">
                  <p14:modId xmlns:p14="http://schemas.microsoft.com/office/powerpoint/2010/main" val="2313787929"/>
                </p:ext>
              </p:extLst>
            </p:nvPr>
          </p:nvGraphicFramePr>
          <p:xfrm>
            <a:off x="4124" y="1888523"/>
            <a:ext cx="4164605" cy="4075043"/>
          </p:xfrm>
          <a:graphic>
            <a:graphicData uri="http://schemas.openxmlformats.org/presentationml/2006/ole">
              <mc:AlternateContent xmlns:mc="http://schemas.openxmlformats.org/markup-compatibility/2006">
                <mc:Choice xmlns:v="urn:schemas-microsoft-com:vml" Requires="v">
                  <p:oleObj spid="_x0000_s57346" name="Photo Editor Photo" r:id="rId5" imgW="9285714" imgH="10136015" progId="MSPhotoEd.3">
                    <p:embed/>
                  </p:oleObj>
                </mc:Choice>
                <mc:Fallback>
                  <p:oleObj name="Photo Editor Photo" r:id="rId5" imgW="9285714" imgH="10136015" progId="MSPhotoEd.3">
                    <p:embed/>
                    <p:pic>
                      <p:nvPicPr>
                        <p:cNvPr id="45058" name="Object 2">
                          <a:extLst>
                            <a:ext uri="{FF2B5EF4-FFF2-40B4-BE49-F238E27FC236}">
                              <a16:creationId xmlns:a16="http://schemas.microsoft.com/office/drawing/2014/main" id="{687800CA-F68A-4222-AC7A-5AB53759A7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 y="1888523"/>
                          <a:ext cx="4164605" cy="4075043"/>
                        </a:xfrm>
                        <a:prstGeom prst="rect">
                          <a:avLst/>
                        </a:prstGeom>
                        <a:noFill/>
                        <a:ln>
                          <a:noFill/>
                        </a:ln>
                        <a:effectLst/>
                      </p:spPr>
                    </p:pic>
                  </p:oleObj>
                </mc:Fallback>
              </mc:AlternateContent>
            </a:graphicData>
          </a:graphic>
        </p:graphicFrame>
      </p:grpSp>
    </p:spTree>
  </p:cSld>
  <p:clrMapOvr>
    <a:masterClrMapping/>
  </p:clrMapOvr>
  <p:transition>
    <p:cover dir="d"/>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10A9D9E5-AEC3-48F7-BD86-768418DA94CC}"/>
              </a:ext>
            </a:extLst>
          </p:cNvPr>
          <p:cNvGraphicFramePr>
            <a:graphicFrameLocks noChangeAspect="1"/>
          </p:cNvGraphicFramePr>
          <p:nvPr>
            <p:extLst>
              <p:ext uri="{D42A27DB-BD31-4B8C-83A1-F6EECF244321}">
                <p14:modId xmlns:p14="http://schemas.microsoft.com/office/powerpoint/2010/main" val="133007353"/>
              </p:ext>
            </p:extLst>
          </p:nvPr>
        </p:nvGraphicFramePr>
        <p:xfrm>
          <a:off x="741884" y="152636"/>
          <a:ext cx="7660231" cy="6552728"/>
        </p:xfrm>
        <a:graphic>
          <a:graphicData uri="http://schemas.openxmlformats.org/presentationml/2006/ole">
            <mc:AlternateContent xmlns:mc="http://schemas.openxmlformats.org/markup-compatibility/2006">
              <mc:Choice xmlns:v="urn:schemas-microsoft-com:vml" Requires="v">
                <p:oleObj spid="_x0000_s58369" name="Photo Editor Photo" r:id="rId3" imgW="12638095" imgH="10495238" progId="MSPhotoEd.3">
                  <p:embed/>
                </p:oleObj>
              </mc:Choice>
              <mc:Fallback>
                <p:oleObj name="Photo Editor Photo" r:id="rId3" imgW="12638095" imgH="10495238" progId="MSPhotoEd.3">
                  <p:embed/>
                  <p:pic>
                    <p:nvPicPr>
                      <p:cNvPr id="47106" name="Object 2">
                        <a:extLst>
                          <a:ext uri="{FF2B5EF4-FFF2-40B4-BE49-F238E27FC236}">
                            <a16:creationId xmlns:a16="http://schemas.microsoft.com/office/drawing/2014/main" id="{10A9D9E5-AEC3-48F7-BD86-768418DA9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84" y="152636"/>
                        <a:ext cx="7660231" cy="6552728"/>
                      </a:xfrm>
                      <a:prstGeom prst="rect">
                        <a:avLst/>
                      </a:prstGeom>
                      <a:noFill/>
                      <a:ln>
                        <a:noFill/>
                      </a:ln>
                      <a:effectLst/>
                    </p:spPr>
                  </p:pic>
                </p:oleObj>
              </mc:Fallback>
            </mc:AlternateContent>
          </a:graphicData>
        </a:graphic>
      </p:graphicFrame>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8256DAC-9433-49D5-81AE-DBD046A49357}"/>
              </a:ext>
            </a:extLst>
          </p:cNvPr>
          <p:cNvSpPr>
            <a:spLocks noGrp="1" noChangeArrowheads="1"/>
          </p:cNvSpPr>
          <p:nvPr>
            <p:ph type="body" idx="1"/>
          </p:nvPr>
        </p:nvSpPr>
        <p:spPr>
          <a:xfrm>
            <a:off x="89756" y="1052736"/>
            <a:ext cx="8964488" cy="5545308"/>
          </a:xfrm>
        </p:spPr>
        <p:txBody>
          <a:bodyPr/>
          <a:lstStyle/>
          <a:p>
            <a:pPr eaLnBrk="1" hangingPunct="1">
              <a:lnSpc>
                <a:spcPct val="130000"/>
              </a:lnSpc>
              <a:spcAft>
                <a:spcPts val="600"/>
              </a:spcAft>
              <a:buClr>
                <a:schemeClr val="bg1"/>
              </a:buClr>
              <a:buFontTx/>
              <a:buChar char="–"/>
            </a:pPr>
            <a:r>
              <a:rPr lang="vi-VN" altLang="en-US" sz="2800">
                <a:solidFill>
                  <a:srgbClr val="FFFF00"/>
                </a:solidFill>
              </a:rPr>
              <a:t>TK </a:t>
            </a:r>
            <a:r>
              <a:rPr lang="en-US" altLang="en-US" sz="2800">
                <a:solidFill>
                  <a:srgbClr val="FFFF00"/>
                </a:solidFill>
              </a:rPr>
              <a:t>quặt ng</a:t>
            </a:r>
            <a:r>
              <a:rPr lang="vi-VN" altLang="en-US" sz="2800">
                <a:solidFill>
                  <a:srgbClr val="FFFF00"/>
                </a:solidFill>
              </a:rPr>
              <a:t>ư</a:t>
            </a:r>
            <a:r>
              <a:rPr lang="en-US" altLang="en-US" sz="2800">
                <a:solidFill>
                  <a:srgbClr val="FFFF00"/>
                </a:solidFill>
              </a:rPr>
              <a:t>ợc: ở giữa, tr</a:t>
            </a:r>
            <a:r>
              <a:rPr lang="vi-VN" altLang="en-US" sz="2800">
                <a:solidFill>
                  <a:srgbClr val="FFFF00"/>
                </a:solidFill>
              </a:rPr>
              <a:t>ư</a:t>
            </a:r>
            <a:r>
              <a:rPr lang="en-US" altLang="en-US" sz="2800">
                <a:solidFill>
                  <a:srgbClr val="FFFF00"/>
                </a:solidFill>
              </a:rPr>
              <a:t>ớc hoặc sau hai nhánh của ĐM giáp d</a:t>
            </a:r>
            <a:r>
              <a:rPr lang="vi-VN" altLang="en-US" sz="2800">
                <a:solidFill>
                  <a:srgbClr val="FFFF00"/>
                </a:solidFill>
              </a:rPr>
              <a:t>ư</a:t>
            </a:r>
            <a:r>
              <a:rPr lang="en-US" altLang="en-US" sz="2800">
                <a:solidFill>
                  <a:srgbClr val="FFFF00"/>
                </a:solidFill>
              </a:rPr>
              <a:t>ới</a:t>
            </a:r>
            <a:r>
              <a:rPr lang="vi-VN" altLang="en-US" sz="2800">
                <a:solidFill>
                  <a:srgbClr val="FFFF00"/>
                </a:solidFill>
              </a:rPr>
              <a:t> </a:t>
            </a:r>
            <a:r>
              <a:rPr lang="vi-VN" altLang="en-US" sz="2000">
                <a:solidFill>
                  <a:srgbClr val="00FF00"/>
                </a:solidFill>
              </a:rPr>
              <a:t>(</a:t>
            </a:r>
            <a:r>
              <a:rPr lang="en-US" sz="2000">
                <a:solidFill>
                  <a:srgbClr val="00FF00"/>
                </a:solidFill>
              </a:rPr>
              <a:t>Nằm sau trong so với tuyến </a:t>
            </a:r>
            <a:r>
              <a:rPr lang="vi-VN" sz="2000">
                <a:solidFill>
                  <a:srgbClr val="00FF00"/>
                </a:solidFill>
              </a:rPr>
              <a:t>giáp)</a:t>
            </a:r>
            <a:endParaRPr lang="en-US" altLang="en-US" sz="2000">
              <a:solidFill>
                <a:srgbClr val="00FF00"/>
              </a:solidFill>
            </a:endParaRPr>
          </a:p>
          <a:p>
            <a:pPr eaLnBrk="1" hangingPunct="1">
              <a:lnSpc>
                <a:spcPct val="130000"/>
              </a:lnSpc>
              <a:spcAft>
                <a:spcPts val="600"/>
              </a:spcAft>
              <a:buClr>
                <a:schemeClr val="bg1"/>
              </a:buClr>
              <a:buFontTx/>
              <a:buChar char="–"/>
            </a:pPr>
            <a:r>
              <a:rPr lang="en-US" altLang="en-US" sz="2800">
                <a:solidFill>
                  <a:srgbClr val="FFFF00"/>
                </a:solidFill>
              </a:rPr>
              <a:t>TK X đi dọc theo trục khí – </a:t>
            </a:r>
            <a:r>
              <a:rPr lang="vi-VN" altLang="en-US" sz="2800">
                <a:solidFill>
                  <a:srgbClr val="FFFF00"/>
                </a:solidFill>
              </a:rPr>
              <a:t>TQ </a:t>
            </a:r>
            <a:r>
              <a:rPr lang="en-US" altLang="en-US" sz="2800">
                <a:solidFill>
                  <a:srgbClr val="FFFF00"/>
                </a:solidFill>
              </a:rPr>
              <a:t>&amp; </a:t>
            </a:r>
            <a:r>
              <a:rPr lang="en-US" altLang="en-US" sz="2800">
                <a:solidFill>
                  <a:srgbClr val="FFFF00"/>
                </a:solidFill>
                <a:highlight>
                  <a:srgbClr val="800000"/>
                </a:highlight>
              </a:rPr>
              <a:t>mặt sau</a:t>
            </a:r>
            <a:r>
              <a:rPr lang="vi-VN" altLang="en-US" sz="2800">
                <a:solidFill>
                  <a:srgbClr val="FFFF00"/>
                </a:solidFill>
                <a:highlight>
                  <a:srgbClr val="800000"/>
                </a:highlight>
              </a:rPr>
              <a:t> </a:t>
            </a:r>
            <a:r>
              <a:rPr lang="en-US" altLang="en-US" sz="2800">
                <a:solidFill>
                  <a:srgbClr val="FFFF00"/>
                </a:solidFill>
                <a:highlight>
                  <a:srgbClr val="800000"/>
                </a:highlight>
              </a:rPr>
              <a:t>mỗi thùy bên</a:t>
            </a:r>
            <a:endParaRPr lang="vi-VN" altLang="en-US">
              <a:solidFill>
                <a:srgbClr val="FFFF00"/>
              </a:solidFill>
              <a:highlight>
                <a:srgbClr val="800000"/>
              </a:highlight>
            </a:endParaRPr>
          </a:p>
          <a:p>
            <a:pPr eaLnBrk="1" hangingPunct="1">
              <a:lnSpc>
                <a:spcPct val="130000"/>
              </a:lnSpc>
              <a:spcAft>
                <a:spcPts val="600"/>
              </a:spcAft>
              <a:buClr>
                <a:schemeClr val="bg1"/>
              </a:buClr>
              <a:buFontTx/>
              <a:buChar char="–"/>
            </a:pPr>
            <a:r>
              <a:rPr lang="vi-VN" altLang="en-US" sz="2800">
                <a:solidFill>
                  <a:srgbClr val="FFFF00"/>
                </a:solidFill>
              </a:rPr>
              <a:t>TK thanh quản trên </a:t>
            </a:r>
            <a:r>
              <a:rPr lang="vi-VN" altLang="en-US" sz="2000">
                <a:solidFill>
                  <a:srgbClr val="00FF00"/>
                </a:solidFill>
              </a:rPr>
              <a:t>(</a:t>
            </a:r>
            <a:r>
              <a:rPr lang="vi-VN" sz="2000">
                <a:solidFill>
                  <a:srgbClr val="00FF00"/>
                </a:solidFill>
              </a:rPr>
              <a:t>Chạy hình vòng cung bắt ngang, Đi trên của tuyến giáp, bộc lộ cao lên mới thấy được =&gt;chỉ cần vén lên là xong, ko quan trọng lắm, nếu tổn thương thì chỉ ko nói lớn được, nếu chỉ tổn thương nhẹ thì 6-12mo tự hồi phục. Đi vào khí quản)</a:t>
            </a:r>
            <a:endParaRPr lang="vi-VN" altLang="en-US" sz="2000">
              <a:solidFill>
                <a:srgbClr val="FFFF00"/>
              </a:solidFill>
            </a:endParaRPr>
          </a:p>
          <a:p>
            <a:pPr eaLnBrk="1" hangingPunct="1">
              <a:lnSpc>
                <a:spcPct val="130000"/>
              </a:lnSpc>
              <a:spcAft>
                <a:spcPts val="600"/>
              </a:spcAft>
              <a:buClr>
                <a:schemeClr val="bg1"/>
              </a:buClr>
              <a:buFontTx/>
              <a:buChar char="–"/>
            </a:pPr>
            <a:r>
              <a:rPr lang="vi-VN" altLang="en-US" sz="2800">
                <a:solidFill>
                  <a:srgbClr val="FFFF00"/>
                </a:solidFill>
              </a:rPr>
              <a:t>Tuyến cận giáp </a:t>
            </a:r>
            <a:r>
              <a:rPr lang="vi-VN" altLang="en-US" sz="2000">
                <a:solidFill>
                  <a:srgbClr val="00FF00"/>
                </a:solidFill>
              </a:rPr>
              <a:t>(</a:t>
            </a:r>
            <a:r>
              <a:rPr lang="vi-VN" sz="2000">
                <a:solidFill>
                  <a:srgbClr val="00FF00"/>
                </a:solidFill>
              </a:rPr>
              <a:t>Mặt sau tuyến giáp có 4 tuyến, màu vàng đậm, dày hơn mô mỡ tuy nhiên vẫn dễ nhầm)</a:t>
            </a:r>
            <a:endParaRPr lang="en-US" altLang="en-US" sz="2800">
              <a:solidFill>
                <a:srgbClr val="00FF00"/>
              </a:solidFill>
            </a:endParaRPr>
          </a:p>
        </p:txBody>
      </p:sp>
      <p:sp>
        <p:nvSpPr>
          <p:cNvPr id="6147" name="WordArt 3">
            <a:extLst>
              <a:ext uri="{FF2B5EF4-FFF2-40B4-BE49-F238E27FC236}">
                <a16:creationId xmlns:a16="http://schemas.microsoft.com/office/drawing/2014/main" id="{226027A8-3478-42E9-8E2B-6F88B2D2E926}"/>
              </a:ext>
            </a:extLst>
          </p:cNvPr>
          <p:cNvSpPr>
            <a:spLocks noChangeArrowheads="1" noChangeShapeType="1" noTextEdit="1"/>
          </p:cNvSpPr>
          <p:nvPr/>
        </p:nvSpPr>
        <p:spPr bwMode="auto">
          <a:xfrm>
            <a:off x="2627784" y="116632"/>
            <a:ext cx="4395788" cy="7445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spc="56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GIẢI PHẪU HỌC TUYẾN GIÁP</a:t>
            </a:r>
          </a:p>
        </p:txBody>
      </p:sp>
    </p:spTree>
    <p:extLst>
      <p:ext uri="{BB962C8B-B14F-4D97-AF65-F5344CB8AC3E}">
        <p14:creationId xmlns:p14="http://schemas.microsoft.com/office/powerpoint/2010/main" val="3162125549"/>
      </p:ext>
    </p:extLst>
  </p:cSld>
  <p:clrMapOvr>
    <a:masterClrMapping/>
  </p:clrMapOvr>
  <p:transition>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Content Placeholder 6">
            <a:extLst>
              <a:ext uri="{FF2B5EF4-FFF2-40B4-BE49-F238E27FC236}">
                <a16:creationId xmlns:a16="http://schemas.microsoft.com/office/drawing/2014/main" id="{24F33C94-18AE-475D-BB22-6B96326752BF}"/>
              </a:ext>
            </a:extLst>
          </p:cNvPr>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l="3749" r="3008"/>
          <a:stretch/>
        </p:blipFill>
        <p:spPr>
          <a:xfrm>
            <a:off x="4327" y="1209754"/>
            <a:ext cx="4464496" cy="4438492"/>
          </a:xfrm>
        </p:spPr>
      </p:pic>
      <p:pic>
        <p:nvPicPr>
          <p:cNvPr id="4100" name="Content Placeholder 7">
            <a:extLst>
              <a:ext uri="{FF2B5EF4-FFF2-40B4-BE49-F238E27FC236}">
                <a16:creationId xmlns:a16="http://schemas.microsoft.com/office/drawing/2014/main" id="{A004C5C9-D78F-4228-8086-119A287252AD}"/>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372621" y="1209754"/>
            <a:ext cx="4771379" cy="443849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BF1C727-EF2F-4268-A03B-7058771EDFB5}"/>
              </a:ext>
            </a:extLst>
          </p:cNvPr>
          <p:cNvSpPr>
            <a:spLocks noGrp="1" noChangeArrowheads="1"/>
          </p:cNvSpPr>
          <p:nvPr>
            <p:ph type="body" idx="1"/>
          </p:nvPr>
        </p:nvSpPr>
        <p:spPr>
          <a:xfrm>
            <a:off x="0" y="1340768"/>
            <a:ext cx="9144000" cy="5256584"/>
          </a:xfrm>
        </p:spPr>
        <p:txBody>
          <a:bodyPr/>
          <a:lstStyle/>
          <a:p>
            <a:pPr eaLnBrk="1" hangingPunct="1">
              <a:lnSpc>
                <a:spcPct val="120000"/>
              </a:lnSpc>
              <a:buClr>
                <a:schemeClr val="bg1"/>
              </a:buClr>
              <a:buFontTx/>
              <a:buChar char="–"/>
            </a:pPr>
            <a:r>
              <a:rPr lang="en-US" altLang="en-US" sz="2800">
                <a:solidFill>
                  <a:srgbClr val="FFFF00"/>
                </a:solidFill>
              </a:rPr>
              <a:t>Hormone TG làm gia tăng mức tiêu thụ Oxy</a:t>
            </a:r>
          </a:p>
          <a:p>
            <a:pPr eaLnBrk="1" hangingPunct="1">
              <a:lnSpc>
                <a:spcPct val="120000"/>
              </a:lnSpc>
              <a:buClr>
                <a:schemeClr val="bg1"/>
              </a:buClr>
              <a:buFontTx/>
              <a:buChar char="–"/>
            </a:pPr>
            <a:r>
              <a:rPr lang="en-US" altLang="en-US" sz="2800">
                <a:solidFill>
                  <a:srgbClr val="FFFF00"/>
                </a:solidFill>
              </a:rPr>
              <a:t>Làm gia tăng CHCB</a:t>
            </a:r>
          </a:p>
          <a:p>
            <a:pPr eaLnBrk="1" hangingPunct="1">
              <a:lnSpc>
                <a:spcPct val="120000"/>
              </a:lnSpc>
              <a:buClr>
                <a:schemeClr val="bg1"/>
              </a:buClr>
              <a:buFontTx/>
              <a:buChar char="–"/>
            </a:pPr>
            <a:r>
              <a:rPr lang="en-US" altLang="en-US" sz="2800">
                <a:solidFill>
                  <a:srgbClr val="FFFF00"/>
                </a:solidFill>
              </a:rPr>
              <a:t>Giảm sức cản ngoại vi </a:t>
            </a:r>
            <a:r>
              <a:rPr lang="en-US" altLang="en-US" sz="2800">
                <a:solidFill>
                  <a:srgbClr val="FFFF00"/>
                </a:solidFill>
                <a:sym typeface="Symbol" panose="05050102010706020507" pitchFamily="18" charset="2"/>
              </a:rPr>
              <a:t></a:t>
            </a:r>
            <a:r>
              <a:rPr lang="en-US" altLang="en-US" sz="2800">
                <a:solidFill>
                  <a:srgbClr val="FFFF00"/>
                </a:solidFill>
                <a:sym typeface="Monotype Sorts" panose="01010601010101010101" pitchFamily="2" charset="2"/>
              </a:rPr>
              <a:t>Tăng tần số tim </a:t>
            </a:r>
            <a:r>
              <a:rPr lang="en-US" altLang="en-US" sz="2800">
                <a:solidFill>
                  <a:srgbClr val="FFFF00"/>
                </a:solidFill>
                <a:sym typeface="Symbol" panose="05050102010706020507" pitchFamily="18" charset="2"/>
              </a:rPr>
              <a:t></a:t>
            </a:r>
            <a:r>
              <a:rPr lang="en-US" altLang="en-US" sz="2800">
                <a:solidFill>
                  <a:srgbClr val="FFFF00"/>
                </a:solidFill>
                <a:sym typeface="Monotype Sorts" panose="01010601010101010101" pitchFamily="2" charset="2"/>
              </a:rPr>
              <a:t>Suy tim</a:t>
            </a:r>
          </a:p>
          <a:p>
            <a:pPr eaLnBrk="1" hangingPunct="1">
              <a:lnSpc>
                <a:spcPct val="120000"/>
              </a:lnSpc>
              <a:buClr>
                <a:schemeClr val="bg1"/>
              </a:buClr>
              <a:buFontTx/>
              <a:buChar char="–"/>
            </a:pPr>
            <a:r>
              <a:rPr lang="en-US" altLang="en-US" sz="2800">
                <a:solidFill>
                  <a:srgbClr val="FFFF00"/>
                </a:solidFill>
                <a:sym typeface="Monotype Sorts" panose="01010601010101010101" pitchFamily="2" charset="2"/>
              </a:rPr>
              <a:t>Tăng chuyển hóa chất đạm </a:t>
            </a:r>
            <a:r>
              <a:rPr lang="en-US" altLang="en-US" sz="2800">
                <a:solidFill>
                  <a:srgbClr val="FFFF00"/>
                </a:solidFill>
                <a:sym typeface="Symbol" panose="05050102010706020507" pitchFamily="18" charset="2"/>
              </a:rPr>
              <a:t></a:t>
            </a:r>
            <a:r>
              <a:rPr lang="en-US" altLang="en-US" sz="2800">
                <a:solidFill>
                  <a:srgbClr val="FFFF00"/>
                </a:solidFill>
                <a:sym typeface="Monotype Sorts" panose="01010601010101010101" pitchFamily="2" charset="2"/>
              </a:rPr>
              <a:t>Sụt cân nhanh </a:t>
            </a:r>
          </a:p>
          <a:p>
            <a:pPr eaLnBrk="1" hangingPunct="1">
              <a:lnSpc>
                <a:spcPct val="120000"/>
              </a:lnSpc>
              <a:buClr>
                <a:schemeClr val="bg1"/>
              </a:buClr>
              <a:buFontTx/>
              <a:buChar char="–"/>
            </a:pPr>
            <a:r>
              <a:rPr lang="en-US" altLang="en-US" sz="2800">
                <a:solidFill>
                  <a:srgbClr val="FFFF00"/>
                </a:solidFill>
                <a:sym typeface="Monotype Sorts" panose="01010601010101010101" pitchFamily="2" charset="2"/>
              </a:rPr>
              <a:t>Tăng chuyển hóa Glycogène </a:t>
            </a:r>
            <a:r>
              <a:rPr lang="en-US" altLang="en-US" sz="2800">
                <a:solidFill>
                  <a:srgbClr val="FFFF00"/>
                </a:solidFill>
                <a:sym typeface="Symbol" panose="05050102010706020507" pitchFamily="18" charset="2"/>
              </a:rPr>
              <a:t></a:t>
            </a:r>
            <a:r>
              <a:rPr lang="en-US" altLang="en-US" sz="2800">
                <a:solidFill>
                  <a:srgbClr val="FFFF00"/>
                </a:solidFill>
                <a:sym typeface="Monotype Sorts" panose="01010601010101010101" pitchFamily="2" charset="2"/>
              </a:rPr>
              <a:t>Glucose tại gan </a:t>
            </a:r>
            <a:r>
              <a:rPr lang="en-US" altLang="en-US" sz="2800">
                <a:solidFill>
                  <a:srgbClr val="FFFF00"/>
                </a:solidFill>
                <a:sym typeface="Symbol" panose="05050102010706020507" pitchFamily="18" charset="2"/>
              </a:rPr>
              <a:t></a:t>
            </a:r>
            <a:r>
              <a:rPr lang="en-US" altLang="en-US" sz="2800">
                <a:solidFill>
                  <a:srgbClr val="FFFF00"/>
                </a:solidFill>
                <a:sym typeface="Monotype Sorts" panose="01010601010101010101" pitchFamily="2" charset="2"/>
              </a:rPr>
              <a:t>giảm dự trữ Glycogène</a:t>
            </a:r>
          </a:p>
          <a:p>
            <a:pPr eaLnBrk="1" hangingPunct="1">
              <a:lnSpc>
                <a:spcPct val="120000"/>
              </a:lnSpc>
              <a:buClr>
                <a:schemeClr val="bg1"/>
              </a:buClr>
              <a:buFontTx/>
              <a:buChar char="–"/>
            </a:pPr>
            <a:r>
              <a:rPr lang="en-US" altLang="en-US" sz="2800">
                <a:solidFill>
                  <a:srgbClr val="FFFF00"/>
                </a:solidFill>
                <a:sym typeface="Monotype Sorts" panose="01010601010101010101" pitchFamily="2" charset="2"/>
              </a:rPr>
              <a:t>Tăng CH mỡ, 5% tăng cân nghịch th</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ờng 15-</a:t>
            </a:r>
            <a:r>
              <a:rPr lang="vi-VN" altLang="en-US" sz="2800">
                <a:solidFill>
                  <a:srgbClr val="FFFF00"/>
                </a:solidFill>
                <a:sym typeface="Monotype Sorts" panose="01010601010101010101" pitchFamily="2" charset="2"/>
              </a:rPr>
              <a:t>17y</a:t>
            </a:r>
            <a:r>
              <a:rPr lang="en-US" altLang="en-US" sz="2800">
                <a:solidFill>
                  <a:srgbClr val="FFFF00"/>
                </a:solidFill>
                <a:sym typeface="Monotype Sorts" panose="01010601010101010101" pitchFamily="2" charset="2"/>
              </a:rPr>
              <a:t>, nữ.</a:t>
            </a:r>
          </a:p>
          <a:p>
            <a:pPr eaLnBrk="1" hangingPunct="1">
              <a:lnSpc>
                <a:spcPct val="120000"/>
              </a:lnSpc>
              <a:buClr>
                <a:schemeClr val="bg1"/>
              </a:buClr>
              <a:buFontTx/>
              <a:buChar char="–"/>
            </a:pPr>
            <a:r>
              <a:rPr lang="en-US" altLang="en-US" sz="2800">
                <a:solidFill>
                  <a:srgbClr val="FFFF00"/>
                </a:solidFill>
                <a:sym typeface="Monotype Sorts" panose="01010601010101010101" pitchFamily="2" charset="2"/>
              </a:rPr>
              <a:t>Ảnh h</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ởng đến CH n</a:t>
            </a:r>
            <a:r>
              <a:rPr lang="vi-VN" altLang="en-US" sz="2800">
                <a:solidFill>
                  <a:srgbClr val="FFFF00"/>
                </a:solidFill>
                <a:sym typeface="Monotype Sorts" panose="01010601010101010101" pitchFamily="2" charset="2"/>
              </a:rPr>
              <a:t>ư</a:t>
            </a:r>
            <a:r>
              <a:rPr lang="en-US" altLang="en-US" sz="2800">
                <a:solidFill>
                  <a:srgbClr val="FFFF00"/>
                </a:solidFill>
                <a:sym typeface="Monotype Sorts" panose="01010601010101010101" pitchFamily="2" charset="2"/>
              </a:rPr>
              <a:t>ớc, muối khoáng v.v...</a:t>
            </a:r>
          </a:p>
        </p:txBody>
      </p:sp>
      <p:sp>
        <p:nvSpPr>
          <p:cNvPr id="8195" name="WordArt 3">
            <a:extLst>
              <a:ext uri="{FF2B5EF4-FFF2-40B4-BE49-F238E27FC236}">
                <a16:creationId xmlns:a16="http://schemas.microsoft.com/office/drawing/2014/main" id="{1EAE5FAF-299D-4029-B39C-84282ADB25DD}"/>
              </a:ext>
            </a:extLst>
          </p:cNvPr>
          <p:cNvSpPr>
            <a:spLocks noChangeArrowheads="1" noChangeShapeType="1" noTextEdit="1"/>
          </p:cNvSpPr>
          <p:nvPr/>
        </p:nvSpPr>
        <p:spPr bwMode="auto">
          <a:xfrm>
            <a:off x="685800" y="381000"/>
            <a:ext cx="8077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TÁC DỤNG SINH LÝ CỦA HORMONE TUYẾN GIÁP</a:t>
            </a:r>
          </a:p>
        </p:txBody>
      </p:sp>
    </p:spTree>
  </p:cSld>
  <p:clrMapOvr>
    <a:masterClrMapping/>
  </p:clrMapOvr>
  <p:transition>
    <p:cover dir="d"/>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AEC5C70-B301-4F7E-844D-4F6D7A0D4DAF}"/>
              </a:ext>
            </a:extLst>
          </p:cNvPr>
          <p:cNvSpPr>
            <a:spLocks noGrp="1" noChangeArrowheads="1"/>
          </p:cNvSpPr>
          <p:nvPr>
            <p:ph type="body" idx="1"/>
          </p:nvPr>
        </p:nvSpPr>
        <p:spPr>
          <a:xfrm>
            <a:off x="342900" y="1268760"/>
            <a:ext cx="8458200" cy="5334000"/>
          </a:xfrm>
        </p:spPr>
        <p:txBody>
          <a:bodyPr/>
          <a:lstStyle/>
          <a:p>
            <a:pPr algn="ctr" eaLnBrk="1" hangingPunct="1">
              <a:lnSpc>
                <a:spcPct val="150000"/>
              </a:lnSpc>
              <a:spcBef>
                <a:spcPts val="0"/>
              </a:spcBef>
              <a:buClr>
                <a:schemeClr val="tx1"/>
              </a:buClr>
              <a:buFontTx/>
              <a:buNone/>
            </a:pPr>
            <a:r>
              <a:rPr lang="en-US" altLang="en-US" sz="2600">
                <a:solidFill>
                  <a:srgbClr val="FFFF00"/>
                </a:solidFill>
              </a:rPr>
              <a:t>PHÂN LOẠI THEO</a:t>
            </a:r>
            <a:r>
              <a:rPr lang="vi-VN" altLang="en-US" sz="2600">
                <a:solidFill>
                  <a:srgbClr val="FFFF00"/>
                </a:solidFill>
              </a:rPr>
              <a:t> HÌNH THỂ (WHO)</a:t>
            </a:r>
          </a:p>
          <a:p>
            <a:r>
              <a:rPr lang="en-US" sz="2400">
                <a:solidFill>
                  <a:schemeClr val="bg1"/>
                </a:solidFill>
              </a:rPr>
              <a:t>Grade 0: no goiter is palpable or visible.</a:t>
            </a:r>
          </a:p>
          <a:p>
            <a:r>
              <a:rPr lang="en-US" sz="2400">
                <a:solidFill>
                  <a:schemeClr val="bg1"/>
                </a:solidFill>
              </a:rPr>
              <a:t>Grade 1: palpable goiter, not visible when neck is held in normal position </a:t>
            </a:r>
          </a:p>
          <a:p>
            <a:r>
              <a:rPr lang="en-US" sz="2400">
                <a:solidFill>
                  <a:schemeClr val="bg1"/>
                </a:solidFill>
              </a:rPr>
              <a:t>Grade 2: a clearly swollen neck (also visible in normal position of the neck) that is consistent with a goiter on palpation</a:t>
            </a:r>
          </a:p>
          <a:p>
            <a:pPr algn="ctr" eaLnBrk="1" hangingPunct="1">
              <a:lnSpc>
                <a:spcPct val="150000"/>
              </a:lnSpc>
              <a:spcBef>
                <a:spcPts val="0"/>
              </a:spcBef>
              <a:buClr>
                <a:schemeClr val="tx1"/>
              </a:buClr>
              <a:buFontTx/>
              <a:buNone/>
            </a:pPr>
            <a:r>
              <a:rPr lang="en-US" altLang="en-US" sz="2600">
                <a:solidFill>
                  <a:srgbClr val="FFFF00"/>
                </a:solidFill>
              </a:rPr>
              <a:t>PHÂN LOẠI THEO CHỨC NĂNG TUYẾN GIÁP</a:t>
            </a:r>
          </a:p>
          <a:p>
            <a:pPr eaLnBrk="1" hangingPunct="1">
              <a:lnSpc>
                <a:spcPct val="150000"/>
              </a:lnSpc>
              <a:spcBef>
                <a:spcPts val="0"/>
              </a:spcBef>
              <a:buClr>
                <a:schemeClr val="tx1"/>
              </a:buClr>
              <a:buFontTx/>
              <a:buNone/>
            </a:pPr>
            <a:r>
              <a:rPr lang="en-US" altLang="en-US" sz="2600">
                <a:solidFill>
                  <a:srgbClr val="FFFFFF"/>
                </a:solidFill>
              </a:rPr>
              <a:t>1. B</a:t>
            </a:r>
            <a:r>
              <a:rPr lang="vi-VN" altLang="en-US" sz="2600">
                <a:solidFill>
                  <a:srgbClr val="FFFFFF"/>
                </a:solidFill>
              </a:rPr>
              <a:t>ư</a:t>
            </a:r>
            <a:r>
              <a:rPr lang="en-US" altLang="en-US" sz="2600">
                <a:solidFill>
                  <a:srgbClr val="FFFFFF"/>
                </a:solidFill>
              </a:rPr>
              <a:t>ớu giáp với chức năng TG bình th</a:t>
            </a:r>
            <a:r>
              <a:rPr lang="vi-VN" altLang="en-US" sz="2600">
                <a:solidFill>
                  <a:srgbClr val="FFFFFF"/>
                </a:solidFill>
              </a:rPr>
              <a:t>ư</a:t>
            </a:r>
            <a:r>
              <a:rPr lang="en-US" altLang="en-US" sz="2600">
                <a:solidFill>
                  <a:srgbClr val="FFFFFF"/>
                </a:solidFill>
              </a:rPr>
              <a:t>ờng</a:t>
            </a:r>
          </a:p>
          <a:p>
            <a:pPr eaLnBrk="1" hangingPunct="1">
              <a:lnSpc>
                <a:spcPct val="150000"/>
              </a:lnSpc>
              <a:spcBef>
                <a:spcPts val="0"/>
              </a:spcBef>
              <a:buClr>
                <a:schemeClr val="tx1"/>
              </a:buClr>
              <a:buFontTx/>
              <a:buNone/>
            </a:pPr>
            <a:r>
              <a:rPr lang="en-US" altLang="en-US" sz="2600" b="1">
                <a:solidFill>
                  <a:srgbClr val="FFFFFF"/>
                </a:solidFill>
              </a:rPr>
              <a:t>2.</a:t>
            </a:r>
            <a:r>
              <a:rPr lang="en-US" altLang="en-US" sz="2600">
                <a:solidFill>
                  <a:srgbClr val="FFFFFF"/>
                </a:solidFill>
              </a:rPr>
              <a:t>  B</a:t>
            </a:r>
            <a:r>
              <a:rPr lang="vi-VN" altLang="en-US" sz="2600">
                <a:solidFill>
                  <a:srgbClr val="FFFFFF"/>
                </a:solidFill>
              </a:rPr>
              <a:t>ư</a:t>
            </a:r>
            <a:r>
              <a:rPr lang="en-US" altLang="en-US" sz="2600">
                <a:solidFill>
                  <a:srgbClr val="FFFFFF"/>
                </a:solidFill>
              </a:rPr>
              <a:t>ớu giáp với thiểu năng tuyến giáp</a:t>
            </a:r>
            <a:r>
              <a:rPr lang="en-US" altLang="en-US" sz="2600">
                <a:solidFill>
                  <a:srgbClr val="FFFFFF"/>
                </a:solidFill>
                <a:sym typeface="Monotype Sorts" panose="01010601010101010101" pitchFamily="2" charset="2"/>
              </a:rPr>
              <a:t> </a:t>
            </a:r>
          </a:p>
          <a:p>
            <a:pPr eaLnBrk="1" hangingPunct="1">
              <a:lnSpc>
                <a:spcPct val="150000"/>
              </a:lnSpc>
              <a:spcBef>
                <a:spcPts val="0"/>
              </a:spcBef>
              <a:buClr>
                <a:schemeClr val="tx1"/>
              </a:buClr>
              <a:buFontTx/>
              <a:buNone/>
            </a:pPr>
            <a:r>
              <a:rPr lang="en-US" altLang="en-US" sz="2600">
                <a:solidFill>
                  <a:srgbClr val="FFFFFF"/>
                </a:solidFill>
                <a:sym typeface="Monotype Sorts" panose="01010601010101010101" pitchFamily="2" charset="2"/>
              </a:rPr>
              <a:t>3. B</a:t>
            </a:r>
            <a:r>
              <a:rPr lang="vi-VN" altLang="en-US" sz="2600">
                <a:solidFill>
                  <a:srgbClr val="FFFFFF"/>
                </a:solidFill>
                <a:sym typeface="Monotype Sorts" panose="01010601010101010101" pitchFamily="2" charset="2"/>
              </a:rPr>
              <a:t>ư</a:t>
            </a:r>
            <a:r>
              <a:rPr lang="en-US" altLang="en-US" sz="2600">
                <a:solidFill>
                  <a:srgbClr val="FFFFFF"/>
                </a:solidFill>
                <a:sym typeface="Monotype Sorts" panose="01010601010101010101" pitchFamily="2" charset="2"/>
              </a:rPr>
              <a:t>ớu giáp với c</a:t>
            </a:r>
            <a:r>
              <a:rPr lang="vi-VN" altLang="en-US" sz="2600">
                <a:solidFill>
                  <a:srgbClr val="FFFFFF"/>
                </a:solidFill>
                <a:sym typeface="Monotype Sorts" panose="01010601010101010101" pitchFamily="2" charset="2"/>
              </a:rPr>
              <a:t>ư</a:t>
            </a:r>
            <a:r>
              <a:rPr lang="en-US" altLang="en-US" sz="2600">
                <a:solidFill>
                  <a:srgbClr val="FFFFFF"/>
                </a:solidFill>
                <a:sym typeface="Monotype Sorts" panose="01010601010101010101" pitchFamily="2" charset="2"/>
              </a:rPr>
              <a:t>ờng giáp</a:t>
            </a:r>
          </a:p>
        </p:txBody>
      </p:sp>
      <p:sp>
        <p:nvSpPr>
          <p:cNvPr id="9219" name="WordArt 3">
            <a:extLst>
              <a:ext uri="{FF2B5EF4-FFF2-40B4-BE49-F238E27FC236}">
                <a16:creationId xmlns:a16="http://schemas.microsoft.com/office/drawing/2014/main" id="{54641FB7-EEC8-4B87-ACB5-87EA60F1CFAD}"/>
              </a:ext>
            </a:extLst>
          </p:cNvPr>
          <p:cNvSpPr>
            <a:spLocks noChangeArrowheads="1" noChangeShapeType="1" noTextEdit="1"/>
          </p:cNvSpPr>
          <p:nvPr/>
        </p:nvSpPr>
        <p:spPr bwMode="auto">
          <a:xfrm>
            <a:off x="685800" y="381000"/>
            <a:ext cx="8077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200" b="1" kern="10" spc="640">
                <a:solidFill>
                  <a:srgbClr val="FFFFFF"/>
                </a:solidFill>
                <a:effectLst>
                  <a:outerShdw dist="45791" dir="3378596" algn="ctr" rotWithShape="0">
                    <a:srgbClr val="4D4D4D"/>
                  </a:outerShdw>
                </a:effectLst>
                <a:latin typeface="Calibri" panose="020F0502020204030204" pitchFamily="34" charset="0"/>
                <a:cs typeface="Calibri" panose="020F0502020204030204" pitchFamily="34" charset="0"/>
              </a:rPr>
              <a:t>PHÂN LOẠI BỆNH CỦA TUYẾN GIÁP</a:t>
            </a:r>
          </a:p>
        </p:txBody>
      </p:sp>
    </p:spTree>
  </p:cSld>
  <p:clrMapOvr>
    <a:masterClrMapping/>
  </p:clrMapOvr>
  <p:transition>
    <p:cover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5ADCE8BE-CB7A-420C-872E-C53921FB82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a:xfrm>
            <a:off x="20" y="10"/>
            <a:ext cx="9143980" cy="6857990"/>
          </a:xfrm>
          <a:prstGeom prst="rect">
            <a:avLst/>
          </a:prstGeom>
        </p:spPr>
      </p:pic>
    </p:spTree>
    <p:extLst>
      <p:ext uri="{BB962C8B-B14F-4D97-AF65-F5344CB8AC3E}">
        <p14:creationId xmlns:p14="http://schemas.microsoft.com/office/powerpoint/2010/main" val="3552795398"/>
      </p:ext>
    </p:extLst>
  </p:cSld>
  <p:clrMapOvr>
    <a:masterClrMapping/>
  </p:clrMapOvr>
</p:sld>
</file>

<file path=ppt/theme/theme1.xml><?xml version="1.0" encoding="utf-8"?>
<a:theme xmlns:a="http://schemas.openxmlformats.org/drawingml/2006/main" name="Bamboo">
  <a:themeElements>
    <a:clrScheme name="Bamboo 2">
      <a:dk1>
        <a:srgbClr val="000000"/>
      </a:dk1>
      <a:lt1>
        <a:srgbClr val="FFFFFF"/>
      </a:lt1>
      <a:dk2>
        <a:srgbClr val="003300"/>
      </a:dk2>
      <a:lt2>
        <a:srgbClr val="5F5F5F"/>
      </a:lt2>
      <a:accent1>
        <a:srgbClr val="009900"/>
      </a:accent1>
      <a:accent2>
        <a:srgbClr val="CC9900"/>
      </a:accent2>
      <a:accent3>
        <a:srgbClr val="FFFFFF"/>
      </a:accent3>
      <a:accent4>
        <a:srgbClr val="000000"/>
      </a:accent4>
      <a:accent5>
        <a:srgbClr val="AACAAA"/>
      </a:accent5>
      <a:accent6>
        <a:srgbClr val="B98A00"/>
      </a:accent6>
      <a:hlink>
        <a:srgbClr val="FF3300"/>
      </a:hlink>
      <a:folHlink>
        <a:srgbClr val="663300"/>
      </a:folHlink>
    </a:clrScheme>
    <a:fontScheme name="Bambo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amboo 1">
        <a:dk1>
          <a:srgbClr val="000000"/>
        </a:dk1>
        <a:lt1>
          <a:srgbClr val="FFFFFF"/>
        </a:lt1>
        <a:dk2>
          <a:srgbClr val="396F39"/>
        </a:dk2>
        <a:lt2>
          <a:srgbClr val="FFCC00"/>
        </a:lt2>
        <a:accent1>
          <a:srgbClr val="009900"/>
        </a:accent1>
        <a:accent2>
          <a:srgbClr val="CC9900"/>
        </a:accent2>
        <a:accent3>
          <a:srgbClr val="AEBBAE"/>
        </a:accent3>
        <a:accent4>
          <a:srgbClr val="DADADA"/>
        </a:accent4>
        <a:accent5>
          <a:srgbClr val="AACAAA"/>
        </a:accent5>
        <a:accent6>
          <a:srgbClr val="B98A00"/>
        </a:accent6>
        <a:hlink>
          <a:srgbClr val="FF3300"/>
        </a:hlink>
        <a:folHlink>
          <a:srgbClr val="663300"/>
        </a:folHlink>
      </a:clrScheme>
      <a:clrMap bg1="dk2" tx1="lt1" bg2="dk1" tx2="lt2" accent1="accent1" accent2="accent2" accent3="accent3" accent4="accent4" accent5="accent5" accent6="accent6" hlink="hlink" folHlink="folHlink"/>
    </a:extraClrScheme>
    <a:extraClrScheme>
      <a:clrScheme name="Bamboo 2">
        <a:dk1>
          <a:srgbClr val="000000"/>
        </a:dk1>
        <a:lt1>
          <a:srgbClr val="FFFFFF"/>
        </a:lt1>
        <a:dk2>
          <a:srgbClr val="003300"/>
        </a:dk2>
        <a:lt2>
          <a:srgbClr val="5F5F5F"/>
        </a:lt2>
        <a:accent1>
          <a:srgbClr val="009900"/>
        </a:accent1>
        <a:accent2>
          <a:srgbClr val="CC9900"/>
        </a:accent2>
        <a:accent3>
          <a:srgbClr val="FFFFFF"/>
        </a:accent3>
        <a:accent4>
          <a:srgbClr val="000000"/>
        </a:accent4>
        <a:accent5>
          <a:srgbClr val="AACAAA"/>
        </a:accent5>
        <a:accent6>
          <a:srgbClr val="B98A00"/>
        </a:accent6>
        <a:hlink>
          <a:srgbClr val="FF3300"/>
        </a:hlink>
        <a:folHlink>
          <a:srgbClr val="663300"/>
        </a:folHlink>
      </a:clrScheme>
      <a:clrMap bg1="lt1" tx1="dk1" bg2="lt2" tx2="dk2" accent1="accent1" accent2="accent2" accent3="accent3" accent4="accent4" accent5="accent5" accent6="accent6" hlink="hlink" folHlink="folHlink"/>
    </a:extraClrScheme>
    <a:extraClrScheme>
      <a:clrScheme name="Bambo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Bamboo 4">
        <a:dk1>
          <a:srgbClr val="000000"/>
        </a:dk1>
        <a:lt1>
          <a:srgbClr val="FFFFFF"/>
        </a:lt1>
        <a:dk2>
          <a:srgbClr val="FF0000"/>
        </a:dk2>
        <a:lt2>
          <a:srgbClr val="800000"/>
        </a:lt2>
        <a:accent1>
          <a:srgbClr val="008000"/>
        </a:accent1>
        <a:accent2>
          <a:srgbClr val="FF9900"/>
        </a:accent2>
        <a:accent3>
          <a:srgbClr val="FFFFFF"/>
        </a:accent3>
        <a:accent4>
          <a:srgbClr val="000000"/>
        </a:accent4>
        <a:accent5>
          <a:srgbClr val="AAC0AA"/>
        </a:accent5>
        <a:accent6>
          <a:srgbClr val="E78A00"/>
        </a:accent6>
        <a:hlink>
          <a:srgbClr val="CC3300"/>
        </a:hlink>
        <a:folHlink>
          <a:srgbClr val="6633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542EFBC01186A48879B62A90CF08169" ma:contentTypeVersion="11" ma:contentTypeDescription="Create a new document." ma:contentTypeScope="" ma:versionID="c5ce8534d75088568d517f0f890023ae">
  <xsd:schema xmlns:xsd="http://www.w3.org/2001/XMLSchema" xmlns:xs="http://www.w3.org/2001/XMLSchema" xmlns:p="http://schemas.microsoft.com/office/2006/metadata/properties" xmlns:ns3="09928e7e-dbac-400b-a443-2585fc85852e" xmlns:ns4="d23e700c-9241-48f6-be34-ea6ad4a9a3cd" targetNamespace="http://schemas.microsoft.com/office/2006/metadata/properties" ma:root="true" ma:fieldsID="2c4bbcb72e48675733e7c4bb4c7e8ae2" ns3:_="" ns4:_="">
    <xsd:import namespace="09928e7e-dbac-400b-a443-2585fc85852e"/>
    <xsd:import namespace="d23e700c-9241-48f6-be34-ea6ad4a9a3c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28e7e-dbac-400b-a443-2585fc8585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3e700c-9241-48f6-be34-ea6ad4a9a3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09B363-8276-4936-8A71-FE34C5A6E18B}">
  <ds:schemaRefs>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purl.org/dc/dcmitype/"/>
    <ds:schemaRef ds:uri="http://www.w3.org/XML/1998/namespace"/>
    <ds:schemaRef ds:uri="http://schemas.openxmlformats.org/package/2006/metadata/core-properties"/>
    <ds:schemaRef ds:uri="d23e700c-9241-48f6-be34-ea6ad4a9a3cd"/>
    <ds:schemaRef ds:uri="09928e7e-dbac-400b-a443-2585fc85852e"/>
  </ds:schemaRefs>
</ds:datastoreItem>
</file>

<file path=customXml/itemProps2.xml><?xml version="1.0" encoding="utf-8"?>
<ds:datastoreItem xmlns:ds="http://schemas.openxmlformats.org/officeDocument/2006/customXml" ds:itemID="{82EE6A2C-7916-4483-97CD-5B26E29AC5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928e7e-dbac-400b-a443-2585fc85852e"/>
    <ds:schemaRef ds:uri="d23e700c-9241-48f6-be34-ea6ad4a9a3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C8BA6F-2E11-4E99-825D-302668944D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TotalTime>
  <Words>3517</Words>
  <Application>Microsoft Office PowerPoint</Application>
  <PresentationFormat>On-screen Show (4:3)</PresentationFormat>
  <Paragraphs>290</Paragraphs>
  <Slides>45</Slides>
  <Notes>0</Notes>
  <HiddenSlides>3</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Bamboo</vt:lpstr>
      <vt:lpstr>Bướu tuyến giáp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XẠ HÌNH TUYẾN GIÁP</vt:lpstr>
      <vt:lpstr>XẠ HÌNH TUYẾN GIÁP</vt:lpstr>
      <vt:lpstr>XẠ HÌNH TUYẾN GIÁP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CHUẨN BỊ CHO PHẪU THUẬT</vt:lpstr>
      <vt:lpstr>SĂN SÓC SAU PHẪU THUẬT</vt:lpstr>
      <vt:lpstr>SĂN SÓC SAU PHẪU THUẬT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Bướu tuyến giáp</dc:title>
  <dc:creator>Thắng Trần Mạnh</dc:creator>
  <cp:lastModifiedBy>Theo</cp:lastModifiedBy>
  <cp:revision>22</cp:revision>
  <dcterms:created xsi:type="dcterms:W3CDTF">2020-01-08T13:31:00Z</dcterms:created>
  <dcterms:modified xsi:type="dcterms:W3CDTF">2021-09-09T08:33:32Z</dcterms:modified>
</cp:coreProperties>
</file>